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9" r:id="rId6"/>
    <p:sldId id="260" r:id="rId7"/>
    <p:sldId id="261" r:id="rId8"/>
    <p:sldId id="262" r:id="rId9"/>
    <p:sldId id="263" r:id="rId10"/>
    <p:sldId id="264" r:id="rId11"/>
    <p:sldId id="265" r:id="rId12"/>
    <p:sldId id="266" r:id="rId13"/>
    <p:sldId id="267" r:id="rId14"/>
    <p:sldId id="268" r:id="rId15"/>
  </p:sldIdLst>
  <p:sldSz cx="18288000" cy="10287000"/>
  <p:notesSz cx="6858000" cy="9144000"/>
  <p:embeddedFontLst>
    <p:embeddedFont>
      <p:font typeface="Cabin" panose="020B0604020202020204" charset="0"/>
      <p:regular r:id="rId16"/>
    </p:embeddedFont>
    <p:embeddedFont>
      <p:font typeface="Cabin Bold" panose="020B0604020202020204" charset="0"/>
      <p:regular r:id="rId17"/>
    </p:embeddedFont>
    <p:embeddedFont>
      <p:font typeface="Cabin Medium"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1" d="100"/>
          <a:sy n="41" d="100"/>
        </p:scale>
        <p:origin x="972" y="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png>
</file>

<file path=ppt/media/image36.svg>
</file>

<file path=ppt/media/image37.png>
</file>

<file path=ppt/media/image38.svg>
</file>

<file path=ppt/media/image39.png>
</file>

<file path=ppt/media/image4.svg>
</file>

<file path=ppt/media/image40.svg>
</file>

<file path=ppt/media/image41.png>
</file>

<file path=ppt/media/image42.png>
</file>

<file path=ppt/media/image43.svg>
</file>

<file path=ppt/media/image44.png>
</file>

<file path=ppt/media/image45.svg>
</file>

<file path=ppt/media/image46.png>
</file>

<file path=ppt/media/image47.png>
</file>

<file path=ppt/media/image48.svg>
</file>

<file path=ppt/media/image49.png>
</file>

<file path=ppt/media/image5.png>
</file>

<file path=ppt/media/image50.png>
</file>

<file path=ppt/media/image51.png>
</file>

<file path=ppt/media/image52.svg>
</file>

<file path=ppt/media/image53.png>
</file>

<file path=ppt/media/image54.svg>
</file>

<file path=ppt/media/image55.png>
</file>

<file path=ppt/media/image56.svg>
</file>

<file path=ppt/media/image57.png>
</file>

<file path=ppt/media/image58.png>
</file>

<file path=ppt/media/image59.svg>
</file>

<file path=ppt/media/image6.png>
</file>

<file path=ppt/media/image60.png>
</file>

<file path=ppt/media/image61.svg>
</file>

<file path=ppt/media/image62.png>
</file>

<file path=ppt/media/image63.png>
</file>

<file path=ppt/media/image64.png>
</file>

<file path=ppt/media/image65.svg>
</file>

<file path=ppt/media/image66.png>
</file>

<file path=ppt/media/image67.sv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9.sv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27.svg"/><Relationship Id="rId7" Type="http://schemas.openxmlformats.org/officeDocument/2006/relationships/image" Target="../media/image8.pn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10" Type="http://schemas.openxmlformats.org/officeDocument/2006/relationships/image" Target="../media/image2.svg"/><Relationship Id="rId4" Type="http://schemas.openxmlformats.org/officeDocument/2006/relationships/image" Target="../media/image50.png"/><Relationship Id="rId9"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52.svg"/><Relationship Id="rId7" Type="http://schemas.openxmlformats.org/officeDocument/2006/relationships/image" Target="../media/image56.svg"/><Relationship Id="rId12" Type="http://schemas.openxmlformats.org/officeDocument/2006/relationships/image" Target="../media/image29.svg"/><Relationship Id="rId2" Type="http://schemas.openxmlformats.org/officeDocument/2006/relationships/image" Target="../media/image51.png"/><Relationship Id="rId1" Type="http://schemas.openxmlformats.org/officeDocument/2006/relationships/slideLayout" Target="../slideLayouts/slideLayout7.xml"/><Relationship Id="rId6" Type="http://schemas.openxmlformats.org/officeDocument/2006/relationships/image" Target="../media/image55.png"/><Relationship Id="rId11" Type="http://schemas.openxmlformats.org/officeDocument/2006/relationships/image" Target="../media/image28.png"/><Relationship Id="rId5" Type="http://schemas.openxmlformats.org/officeDocument/2006/relationships/image" Target="../media/image54.svg"/><Relationship Id="rId10" Type="http://schemas.openxmlformats.org/officeDocument/2006/relationships/image" Target="../media/image57.png"/><Relationship Id="rId4" Type="http://schemas.openxmlformats.org/officeDocument/2006/relationships/image" Target="../media/image53.png"/><Relationship Id="rId9" Type="http://schemas.openxmlformats.org/officeDocument/2006/relationships/image" Target="../media/image2.svg"/></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59.svg"/><Relationship Id="rId7" Type="http://schemas.openxmlformats.org/officeDocument/2006/relationships/image" Target="../media/image61.svg"/><Relationship Id="rId2" Type="http://schemas.openxmlformats.org/officeDocument/2006/relationships/image" Target="../media/image58.png"/><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image" Target="../media/image16.svg"/><Relationship Id="rId10" Type="http://schemas.openxmlformats.org/officeDocument/2006/relationships/image" Target="../media/image62.png"/><Relationship Id="rId4" Type="http://schemas.openxmlformats.org/officeDocument/2006/relationships/image" Target="../media/image15.png"/><Relationship Id="rId9" Type="http://schemas.openxmlformats.org/officeDocument/2006/relationships/image" Target="../media/image20.svg"/></Relationships>
</file>

<file path=ppt/slides/_rels/slide13.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svg"/><Relationship Id="rId7" Type="http://schemas.openxmlformats.org/officeDocument/2006/relationships/image" Target="../media/image3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63.png"/></Relationships>
</file>

<file path=ppt/slides/_rels/slide1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65.svg"/><Relationship Id="rId7" Type="http://schemas.openxmlformats.org/officeDocument/2006/relationships/image" Target="../media/image14.svg"/><Relationship Id="rId2" Type="http://schemas.openxmlformats.org/officeDocument/2006/relationships/image" Target="../media/image64.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67.svg"/><Relationship Id="rId4" Type="http://schemas.openxmlformats.org/officeDocument/2006/relationships/image" Target="../media/image66.png"/><Relationship Id="rId9" Type="http://schemas.openxmlformats.org/officeDocument/2006/relationships/image" Target="../media/image20.svg"/></Relationships>
</file>

<file path=ppt/slides/_rels/slide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png"/><Relationship Id="rId9"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22.svg"/><Relationship Id="rId7" Type="http://schemas.openxmlformats.org/officeDocument/2006/relationships/image" Target="../media/image2.sv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24.svg"/><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26.png"/><Relationship Id="rId7" Type="http://schemas.openxmlformats.org/officeDocument/2006/relationships/image" Target="../media/image21.pn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29.svg"/><Relationship Id="rId5" Type="http://schemas.openxmlformats.org/officeDocument/2006/relationships/image" Target="../media/image28.png"/><Relationship Id="rId10" Type="http://schemas.openxmlformats.org/officeDocument/2006/relationships/image" Target="../media/image2.svg"/><Relationship Id="rId4" Type="http://schemas.openxmlformats.org/officeDocument/2006/relationships/image" Target="../media/image27.svg"/><Relationship Id="rId9"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3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svg"/><Relationship Id="rId4" Type="http://schemas.openxmlformats.org/officeDocument/2006/relationships/image" Target="../media/image30.png"/></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4.svg"/><Relationship Id="rId7" Type="http://schemas.openxmlformats.org/officeDocument/2006/relationships/image" Target="../media/image9.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27.svg"/><Relationship Id="rId4" Type="http://schemas.openxmlformats.org/officeDocument/2006/relationships/image" Target="../media/image26.png"/><Relationship Id="rId9" Type="http://schemas.openxmlformats.org/officeDocument/2006/relationships/image" Target="../media/image2.svg"/></Relationships>
</file>

<file path=ppt/slides/_rels/slide7.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35.png"/><Relationship Id="rId7" Type="http://schemas.openxmlformats.org/officeDocument/2006/relationships/image" Target="../media/image19.png"/><Relationship Id="rId2"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slides/_rels/slide8.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40.svg"/><Relationship Id="rId7" Type="http://schemas.openxmlformats.org/officeDocument/2006/relationships/image" Target="../media/image2.svg"/><Relationship Id="rId2" Type="http://schemas.openxmlformats.org/officeDocument/2006/relationships/image" Target="../media/image39.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27.sv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3.svg"/><Relationship Id="rId7" Type="http://schemas.openxmlformats.org/officeDocument/2006/relationships/image" Target="../media/image2.svg"/><Relationship Id="rId2" Type="http://schemas.openxmlformats.org/officeDocument/2006/relationships/image" Target="../media/image42.png"/><Relationship Id="rId1" Type="http://schemas.openxmlformats.org/officeDocument/2006/relationships/slideLayout" Target="../slideLayouts/slideLayout7.xml"/><Relationship Id="rId6" Type="http://schemas.openxmlformats.org/officeDocument/2006/relationships/image" Target="../media/image1.png"/><Relationship Id="rId11" Type="http://schemas.openxmlformats.org/officeDocument/2006/relationships/image" Target="../media/image49.png"/><Relationship Id="rId5" Type="http://schemas.openxmlformats.org/officeDocument/2006/relationships/image" Target="../media/image45.svg"/><Relationship Id="rId10" Type="http://schemas.openxmlformats.org/officeDocument/2006/relationships/image" Target="../media/image48.svg"/><Relationship Id="rId4" Type="http://schemas.openxmlformats.org/officeDocument/2006/relationships/image" Target="../media/image44.png"/><Relationship Id="rId9" Type="http://schemas.openxmlformats.org/officeDocument/2006/relationships/image" Target="../media/image4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5F2E0"/>
        </a:solidFill>
        <a:effectLst/>
      </p:bgPr>
    </p:bg>
    <p:spTree>
      <p:nvGrpSpPr>
        <p:cNvPr id="1" name=""/>
        <p:cNvGrpSpPr/>
        <p:nvPr/>
      </p:nvGrpSpPr>
      <p:grpSpPr>
        <a:xfrm>
          <a:off x="0" y="0"/>
          <a:ext cx="0" cy="0"/>
          <a:chOff x="0" y="0"/>
          <a:chExt cx="0" cy="0"/>
        </a:xfrm>
      </p:grpSpPr>
      <p:grpSp>
        <p:nvGrpSpPr>
          <p:cNvPr id="2" name="Group 2"/>
          <p:cNvGrpSpPr/>
          <p:nvPr/>
        </p:nvGrpSpPr>
        <p:grpSpPr>
          <a:xfrm>
            <a:off x="1028700" y="423037"/>
            <a:ext cx="2964573" cy="605663"/>
            <a:chOff x="0" y="0"/>
            <a:chExt cx="3952763" cy="807551"/>
          </a:xfrm>
        </p:grpSpPr>
        <p:sp>
          <p:nvSpPr>
            <p:cNvPr id="3" name="Freeform 3"/>
            <p:cNvSpPr/>
            <p:nvPr/>
          </p:nvSpPr>
          <p:spPr>
            <a:xfrm>
              <a:off x="0" y="0"/>
              <a:ext cx="690089" cy="807551"/>
            </a:xfrm>
            <a:custGeom>
              <a:avLst/>
              <a:gdLst/>
              <a:ahLst/>
              <a:cxnLst/>
              <a:rect l="l" t="t" r="r" b="b"/>
              <a:pathLst>
                <a:path w="690089" h="807551">
                  <a:moveTo>
                    <a:pt x="0" y="0"/>
                  </a:moveTo>
                  <a:lnTo>
                    <a:pt x="690089" y="0"/>
                  </a:lnTo>
                  <a:lnTo>
                    <a:pt x="690089" y="807551"/>
                  </a:lnTo>
                  <a:lnTo>
                    <a:pt x="0" y="8075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921856" y="232325"/>
              <a:ext cx="3030908" cy="342900"/>
            </a:xfrm>
            <a:prstGeom prst="rect">
              <a:avLst/>
            </a:prstGeom>
          </p:spPr>
          <p:txBody>
            <a:bodyPr lIns="0" tIns="0" rIns="0" bIns="0" rtlCol="0" anchor="t">
              <a:spAutoFit/>
            </a:bodyPr>
            <a:lstStyle/>
            <a:p>
              <a:pPr algn="l">
                <a:lnSpc>
                  <a:spcPts val="2041"/>
                </a:lnSpc>
              </a:pPr>
              <a:r>
                <a:rPr lang="en-US" sz="1701">
                  <a:solidFill>
                    <a:srgbClr val="2E2E2E"/>
                  </a:solidFill>
                  <a:latin typeface="Cabin Medium"/>
                  <a:ea typeface="Cabin Medium"/>
                  <a:cs typeface="Cabin Medium"/>
                  <a:sym typeface="Cabin Medium"/>
                </a:rPr>
                <a:t>Nhóm 7</a:t>
              </a:r>
            </a:p>
          </p:txBody>
        </p:sp>
      </p:grpSp>
      <p:sp>
        <p:nvSpPr>
          <p:cNvPr id="5" name="AutoShape 5"/>
          <p:cNvSpPr/>
          <p:nvPr/>
        </p:nvSpPr>
        <p:spPr>
          <a:xfrm>
            <a:off x="-670558" y="8093266"/>
            <a:ext cx="19629115" cy="0"/>
          </a:xfrm>
          <a:prstGeom prst="line">
            <a:avLst/>
          </a:prstGeom>
          <a:ln w="19050" cap="flat">
            <a:solidFill>
              <a:srgbClr val="A6CD70"/>
            </a:solidFill>
            <a:prstDash val="solid"/>
            <a:headEnd type="none" w="sm" len="sm"/>
            <a:tailEnd type="none" w="sm" len="sm"/>
          </a:ln>
        </p:spPr>
        <p:txBody>
          <a:bodyPr/>
          <a:lstStyle/>
          <a:p>
            <a:endParaRPr lang="en-US"/>
          </a:p>
        </p:txBody>
      </p:sp>
      <p:sp>
        <p:nvSpPr>
          <p:cNvPr id="6" name="Freeform 6"/>
          <p:cNvSpPr/>
          <p:nvPr/>
        </p:nvSpPr>
        <p:spPr>
          <a:xfrm rot="-8952039">
            <a:off x="8150637" y="-1554803"/>
            <a:ext cx="3668381" cy="3448278"/>
          </a:xfrm>
          <a:custGeom>
            <a:avLst/>
            <a:gdLst/>
            <a:ahLst/>
            <a:cxnLst/>
            <a:rect l="l" t="t" r="r" b="b"/>
            <a:pathLst>
              <a:path w="3668381" h="3448278">
                <a:moveTo>
                  <a:pt x="0" y="0"/>
                </a:moveTo>
                <a:lnTo>
                  <a:pt x="3668380" y="0"/>
                </a:lnTo>
                <a:lnTo>
                  <a:pt x="3668380" y="3448278"/>
                </a:lnTo>
                <a:lnTo>
                  <a:pt x="0" y="344827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7" name="Group 7"/>
          <p:cNvGrpSpPr/>
          <p:nvPr/>
        </p:nvGrpSpPr>
        <p:grpSpPr>
          <a:xfrm>
            <a:off x="11517274" y="1028700"/>
            <a:ext cx="5760720" cy="8452493"/>
            <a:chOff x="0" y="0"/>
            <a:chExt cx="4445000" cy="6521985"/>
          </a:xfrm>
        </p:grpSpPr>
        <p:sp>
          <p:nvSpPr>
            <p:cNvPr id="8" name="Freeform 8"/>
            <p:cNvSpPr/>
            <p:nvPr/>
          </p:nvSpPr>
          <p:spPr>
            <a:xfrm>
              <a:off x="0" y="0"/>
              <a:ext cx="4445000" cy="6521985"/>
            </a:xfrm>
            <a:custGeom>
              <a:avLst/>
              <a:gdLst/>
              <a:ahLst/>
              <a:cxnLst/>
              <a:rect l="l" t="t" r="r" b="b"/>
              <a:pathLst>
                <a:path w="4445000" h="6521985">
                  <a:moveTo>
                    <a:pt x="2222500" y="6521985"/>
                  </a:moveTo>
                  <a:cubicBezTo>
                    <a:pt x="995680" y="6521985"/>
                    <a:pt x="0" y="5499338"/>
                    <a:pt x="0" y="4239290"/>
                  </a:cubicBezTo>
                  <a:lnTo>
                    <a:pt x="0" y="2282695"/>
                  </a:lnTo>
                  <a:cubicBezTo>
                    <a:pt x="0" y="1022647"/>
                    <a:pt x="995680" y="0"/>
                    <a:pt x="2222500" y="0"/>
                  </a:cubicBezTo>
                  <a:cubicBezTo>
                    <a:pt x="3449320" y="0"/>
                    <a:pt x="4445000" y="1022647"/>
                    <a:pt x="4445000" y="2282695"/>
                  </a:cubicBezTo>
                  <a:lnTo>
                    <a:pt x="4445000" y="4239290"/>
                  </a:lnTo>
                  <a:cubicBezTo>
                    <a:pt x="4445000" y="5499338"/>
                    <a:pt x="3449320" y="6521985"/>
                    <a:pt x="2222500" y="6521985"/>
                  </a:cubicBezTo>
                  <a:close/>
                </a:path>
              </a:pathLst>
            </a:custGeom>
            <a:blipFill>
              <a:blip r:embed="rId6"/>
              <a:stretch>
                <a:fillRect l="-80423" r="-80423"/>
              </a:stretch>
            </a:blipFill>
          </p:spPr>
          <p:txBody>
            <a:bodyPr/>
            <a:lstStyle/>
            <a:p>
              <a:endParaRPr lang="en-US"/>
            </a:p>
          </p:txBody>
        </p:sp>
      </p:grpSp>
      <p:sp>
        <p:nvSpPr>
          <p:cNvPr id="9" name="Freeform 9"/>
          <p:cNvSpPr/>
          <p:nvPr/>
        </p:nvSpPr>
        <p:spPr>
          <a:xfrm rot="-5491021">
            <a:off x="4746906" y="5261533"/>
            <a:ext cx="670935" cy="3208819"/>
          </a:xfrm>
          <a:custGeom>
            <a:avLst/>
            <a:gdLst/>
            <a:ahLst/>
            <a:cxnLst/>
            <a:rect l="l" t="t" r="r" b="b"/>
            <a:pathLst>
              <a:path w="670935" h="3208819">
                <a:moveTo>
                  <a:pt x="0" y="0"/>
                </a:moveTo>
                <a:lnTo>
                  <a:pt x="670935" y="0"/>
                </a:lnTo>
                <a:lnTo>
                  <a:pt x="670935" y="3208819"/>
                </a:lnTo>
                <a:lnTo>
                  <a:pt x="0" y="320881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0" name="Freeform 10"/>
          <p:cNvSpPr/>
          <p:nvPr/>
        </p:nvSpPr>
        <p:spPr>
          <a:xfrm>
            <a:off x="624407" y="9199658"/>
            <a:ext cx="808585" cy="563070"/>
          </a:xfrm>
          <a:custGeom>
            <a:avLst/>
            <a:gdLst/>
            <a:ahLst/>
            <a:cxnLst/>
            <a:rect l="l" t="t" r="r" b="b"/>
            <a:pathLst>
              <a:path w="808585" h="563070">
                <a:moveTo>
                  <a:pt x="0" y="0"/>
                </a:moveTo>
                <a:lnTo>
                  <a:pt x="808586" y="0"/>
                </a:lnTo>
                <a:lnTo>
                  <a:pt x="808586" y="563069"/>
                </a:lnTo>
                <a:lnTo>
                  <a:pt x="0" y="563069"/>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11" name="TextBox 11"/>
          <p:cNvSpPr txBox="1"/>
          <p:nvPr/>
        </p:nvSpPr>
        <p:spPr>
          <a:xfrm>
            <a:off x="1028700" y="3109907"/>
            <a:ext cx="8107346" cy="3378210"/>
          </a:xfrm>
          <a:prstGeom prst="rect">
            <a:avLst/>
          </a:prstGeom>
        </p:spPr>
        <p:txBody>
          <a:bodyPr lIns="0" tIns="0" rIns="0" bIns="0" rtlCol="0" anchor="t">
            <a:spAutoFit/>
          </a:bodyPr>
          <a:lstStyle/>
          <a:p>
            <a:pPr algn="ctr">
              <a:lnSpc>
                <a:spcPts val="8800"/>
              </a:lnSpc>
            </a:pPr>
            <a:r>
              <a:rPr lang="en-US" sz="8000">
                <a:solidFill>
                  <a:srgbClr val="2E2E2E"/>
                </a:solidFill>
                <a:latin typeface="Cabin Bold"/>
                <a:ea typeface="Cabin Bold"/>
                <a:cs typeface="Cabin Bold"/>
                <a:sym typeface="Cabin Bold"/>
              </a:rPr>
              <a:t>Ứng dụng học sâu trong phân loại vị trí đậu xe</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5F2E0"/>
        </a:solidFill>
        <a:effectLst/>
      </p:bgPr>
    </p:bg>
    <p:spTree>
      <p:nvGrpSpPr>
        <p:cNvPr id="1" name=""/>
        <p:cNvGrpSpPr/>
        <p:nvPr/>
      </p:nvGrpSpPr>
      <p:grpSpPr>
        <a:xfrm>
          <a:off x="0" y="0"/>
          <a:ext cx="0" cy="0"/>
          <a:chOff x="0" y="0"/>
          <a:chExt cx="0" cy="0"/>
        </a:xfrm>
      </p:grpSpPr>
      <p:sp>
        <p:nvSpPr>
          <p:cNvPr id="3" name="Freeform 3"/>
          <p:cNvSpPr/>
          <p:nvPr/>
        </p:nvSpPr>
        <p:spPr>
          <a:xfrm>
            <a:off x="1648529" y="5377615"/>
            <a:ext cx="6641531" cy="3272415"/>
          </a:xfrm>
          <a:custGeom>
            <a:avLst/>
            <a:gdLst/>
            <a:ahLst/>
            <a:cxnLst/>
            <a:rect l="l" t="t" r="r" b="b"/>
            <a:pathLst>
              <a:path w="5010467" h="2468757">
                <a:moveTo>
                  <a:pt x="34970" y="0"/>
                </a:moveTo>
                <a:lnTo>
                  <a:pt x="4975496" y="0"/>
                </a:lnTo>
                <a:cubicBezTo>
                  <a:pt x="4994810" y="0"/>
                  <a:pt x="5010467" y="15657"/>
                  <a:pt x="5010467" y="34970"/>
                </a:cubicBezTo>
                <a:lnTo>
                  <a:pt x="5010467" y="2433786"/>
                </a:lnTo>
                <a:cubicBezTo>
                  <a:pt x="5010467" y="2443061"/>
                  <a:pt x="5006782" y="2451956"/>
                  <a:pt x="5000224" y="2458514"/>
                </a:cubicBezTo>
                <a:cubicBezTo>
                  <a:pt x="4993666" y="2465072"/>
                  <a:pt x="4984771" y="2468757"/>
                  <a:pt x="4975496" y="2468757"/>
                </a:cubicBezTo>
                <a:lnTo>
                  <a:pt x="34970" y="2468757"/>
                </a:lnTo>
                <a:cubicBezTo>
                  <a:pt x="25696" y="2468757"/>
                  <a:pt x="16801" y="2465072"/>
                  <a:pt x="10243" y="2458514"/>
                </a:cubicBezTo>
                <a:cubicBezTo>
                  <a:pt x="3684" y="2451956"/>
                  <a:pt x="0" y="2443061"/>
                  <a:pt x="0" y="2433786"/>
                </a:cubicBezTo>
                <a:lnTo>
                  <a:pt x="0" y="34970"/>
                </a:lnTo>
                <a:cubicBezTo>
                  <a:pt x="0" y="25696"/>
                  <a:pt x="3684" y="16801"/>
                  <a:pt x="10243" y="10243"/>
                </a:cubicBezTo>
                <a:cubicBezTo>
                  <a:pt x="16801" y="3684"/>
                  <a:pt x="25696" y="0"/>
                  <a:pt x="34970" y="0"/>
                </a:cubicBezTo>
                <a:close/>
              </a:path>
            </a:pathLst>
          </a:custGeom>
          <a:solidFill>
            <a:srgbClr val="000000">
              <a:alpha val="0"/>
            </a:srgbClr>
          </a:solidFill>
          <a:ln cap="rnd">
            <a:noFill/>
            <a:prstDash val="sysDot"/>
            <a:round/>
          </a:ln>
        </p:spPr>
        <p:txBody>
          <a:bodyPr/>
          <a:lstStyle/>
          <a:p>
            <a:endParaRPr lang="en-US"/>
          </a:p>
        </p:txBody>
      </p:sp>
      <p:sp>
        <p:nvSpPr>
          <p:cNvPr id="5" name="TextBox 5"/>
          <p:cNvSpPr txBox="1"/>
          <p:nvPr/>
        </p:nvSpPr>
        <p:spPr>
          <a:xfrm>
            <a:off x="1712387" y="4136876"/>
            <a:ext cx="5698501" cy="2051844"/>
          </a:xfrm>
          <a:prstGeom prst="rect">
            <a:avLst/>
          </a:prstGeom>
        </p:spPr>
        <p:txBody>
          <a:bodyPr wrap="square" lIns="0" tIns="0" rIns="0" bIns="0" rtlCol="0" anchor="t">
            <a:spAutoFit/>
          </a:bodyPr>
          <a:lstStyle/>
          <a:p>
            <a:pPr algn="l">
              <a:lnSpc>
                <a:spcPts val="8023"/>
              </a:lnSpc>
            </a:pPr>
            <a:r>
              <a:rPr lang="en-US" sz="7293" dirty="0">
                <a:solidFill>
                  <a:srgbClr val="2E2E2E"/>
                </a:solidFill>
                <a:latin typeface="Cabin"/>
                <a:ea typeface="Cabin"/>
                <a:cs typeface="Cabin"/>
                <a:sym typeface="Cabin"/>
              </a:rPr>
              <a:t>03. </a:t>
            </a:r>
            <a:r>
              <a:rPr lang="en-US" sz="7293" dirty="0" err="1">
                <a:solidFill>
                  <a:srgbClr val="2E2E2E"/>
                </a:solidFill>
                <a:latin typeface="Cabin"/>
                <a:ea typeface="Cabin"/>
                <a:cs typeface="Cabin"/>
                <a:sym typeface="Cabin"/>
              </a:rPr>
              <a:t>Xây</a:t>
            </a:r>
            <a:r>
              <a:rPr lang="en-US" sz="7293" dirty="0">
                <a:solidFill>
                  <a:srgbClr val="2E2E2E"/>
                </a:solidFill>
                <a:latin typeface="Cabin"/>
                <a:ea typeface="Cabin"/>
                <a:cs typeface="Cabin"/>
                <a:sym typeface="Cabin"/>
              </a:rPr>
              <a:t> </a:t>
            </a:r>
            <a:r>
              <a:rPr lang="en-US" sz="7293" dirty="0" err="1">
                <a:solidFill>
                  <a:srgbClr val="2E2E2E"/>
                </a:solidFill>
                <a:latin typeface="Cabin"/>
                <a:ea typeface="Cabin"/>
                <a:cs typeface="Cabin"/>
                <a:sym typeface="Cabin"/>
              </a:rPr>
              <a:t>dựng</a:t>
            </a:r>
            <a:r>
              <a:rPr lang="en-US" sz="7293" dirty="0">
                <a:solidFill>
                  <a:srgbClr val="2E2E2E"/>
                </a:solidFill>
                <a:latin typeface="Cabin"/>
                <a:ea typeface="Cabin"/>
                <a:cs typeface="Cabin"/>
                <a:sym typeface="Cabin"/>
              </a:rPr>
              <a:t> </a:t>
            </a:r>
            <a:r>
              <a:rPr lang="en-US" sz="7293" dirty="0" err="1">
                <a:solidFill>
                  <a:srgbClr val="2E2E2E"/>
                </a:solidFill>
                <a:latin typeface="Cabin"/>
                <a:ea typeface="Cabin"/>
                <a:cs typeface="Cabin"/>
                <a:sym typeface="Cabin"/>
              </a:rPr>
              <a:t>mô</a:t>
            </a:r>
            <a:r>
              <a:rPr lang="en-US" sz="7293" dirty="0">
                <a:solidFill>
                  <a:srgbClr val="2E2E2E"/>
                </a:solidFill>
                <a:latin typeface="Cabin"/>
                <a:ea typeface="Cabin"/>
                <a:cs typeface="Cabin"/>
                <a:sym typeface="Cabin"/>
              </a:rPr>
              <a:t> </a:t>
            </a:r>
            <a:r>
              <a:rPr lang="en-US" sz="7293" dirty="0" err="1">
                <a:solidFill>
                  <a:srgbClr val="2E2E2E"/>
                </a:solidFill>
                <a:latin typeface="Cabin"/>
                <a:ea typeface="Cabin"/>
                <a:cs typeface="Cabin"/>
                <a:sym typeface="Cabin"/>
              </a:rPr>
              <a:t>hình</a:t>
            </a:r>
            <a:endParaRPr lang="en-US" sz="7293" dirty="0">
              <a:solidFill>
                <a:srgbClr val="2E2E2E"/>
              </a:solidFill>
              <a:latin typeface="Cabin"/>
              <a:ea typeface="Cabin"/>
              <a:cs typeface="Cabin"/>
              <a:sym typeface="Cabin"/>
            </a:endParaRPr>
          </a:p>
        </p:txBody>
      </p:sp>
      <p:sp>
        <p:nvSpPr>
          <p:cNvPr id="6" name="Freeform 6"/>
          <p:cNvSpPr/>
          <p:nvPr/>
        </p:nvSpPr>
        <p:spPr>
          <a:xfrm>
            <a:off x="473882" y="4011651"/>
            <a:ext cx="4724858" cy="1151147"/>
          </a:xfrm>
          <a:custGeom>
            <a:avLst/>
            <a:gdLst/>
            <a:ahLst/>
            <a:cxnLst/>
            <a:rect l="l" t="t" r="r" b="b"/>
            <a:pathLst>
              <a:path w="4724858" h="1151147">
                <a:moveTo>
                  <a:pt x="0" y="0"/>
                </a:moveTo>
                <a:lnTo>
                  <a:pt x="4724857" y="0"/>
                </a:lnTo>
                <a:lnTo>
                  <a:pt x="4724857" y="1151147"/>
                </a:lnTo>
                <a:lnTo>
                  <a:pt x="0" y="11511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p:cNvSpPr/>
          <p:nvPr/>
        </p:nvSpPr>
        <p:spPr>
          <a:xfrm>
            <a:off x="9143999" y="429786"/>
            <a:ext cx="8270977" cy="9466025"/>
          </a:xfrm>
          <a:custGeom>
            <a:avLst/>
            <a:gdLst/>
            <a:ahLst/>
            <a:cxnLst/>
            <a:rect l="l" t="t" r="r" b="b"/>
            <a:pathLst>
              <a:path w="8022128" h="9036391">
                <a:moveTo>
                  <a:pt x="0" y="0"/>
                </a:moveTo>
                <a:lnTo>
                  <a:pt x="8022128" y="0"/>
                </a:lnTo>
                <a:lnTo>
                  <a:pt x="8022128" y="9036391"/>
                </a:lnTo>
                <a:lnTo>
                  <a:pt x="0" y="9036391"/>
                </a:lnTo>
                <a:lnTo>
                  <a:pt x="0" y="0"/>
                </a:lnTo>
                <a:close/>
              </a:path>
            </a:pathLst>
          </a:custGeom>
          <a:blipFill>
            <a:blip r:embed="rId4"/>
            <a:stretch>
              <a:fillRect r="-8445" b="-1158"/>
            </a:stretch>
          </a:blipFill>
        </p:spPr>
        <p:txBody>
          <a:bodyPr/>
          <a:lstStyle/>
          <a:p>
            <a:endParaRPr lang="en-US"/>
          </a:p>
        </p:txBody>
      </p:sp>
      <p:sp>
        <p:nvSpPr>
          <p:cNvPr id="8" name="Freeform 8"/>
          <p:cNvSpPr/>
          <p:nvPr/>
        </p:nvSpPr>
        <p:spPr>
          <a:xfrm rot="-8885388">
            <a:off x="14349272" y="-967755"/>
            <a:ext cx="3887606" cy="3654349"/>
          </a:xfrm>
          <a:custGeom>
            <a:avLst/>
            <a:gdLst/>
            <a:ahLst/>
            <a:cxnLst/>
            <a:rect l="l" t="t" r="r" b="b"/>
            <a:pathLst>
              <a:path w="3887606" h="3654349">
                <a:moveTo>
                  <a:pt x="0" y="0"/>
                </a:moveTo>
                <a:lnTo>
                  <a:pt x="3887605" y="0"/>
                </a:lnTo>
                <a:lnTo>
                  <a:pt x="3887605" y="3654349"/>
                </a:lnTo>
                <a:lnTo>
                  <a:pt x="0" y="365434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Freeform 9"/>
          <p:cNvSpPr/>
          <p:nvPr/>
        </p:nvSpPr>
        <p:spPr>
          <a:xfrm rot="-1880317">
            <a:off x="16448324" y="8595703"/>
            <a:ext cx="1435609" cy="999706"/>
          </a:xfrm>
          <a:custGeom>
            <a:avLst/>
            <a:gdLst/>
            <a:ahLst/>
            <a:cxnLst/>
            <a:rect l="l" t="t" r="r" b="b"/>
            <a:pathLst>
              <a:path w="1435609" h="999706">
                <a:moveTo>
                  <a:pt x="0" y="0"/>
                </a:moveTo>
                <a:lnTo>
                  <a:pt x="1435609" y="0"/>
                </a:lnTo>
                <a:lnTo>
                  <a:pt x="1435609" y="999706"/>
                </a:lnTo>
                <a:lnTo>
                  <a:pt x="0" y="99970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grpSp>
        <p:nvGrpSpPr>
          <p:cNvPr id="10" name="Group 10"/>
          <p:cNvGrpSpPr/>
          <p:nvPr/>
        </p:nvGrpSpPr>
        <p:grpSpPr>
          <a:xfrm>
            <a:off x="1028700" y="429786"/>
            <a:ext cx="2931535" cy="598914"/>
            <a:chOff x="0" y="0"/>
            <a:chExt cx="3908714" cy="798551"/>
          </a:xfrm>
        </p:grpSpPr>
        <p:sp>
          <p:nvSpPr>
            <p:cNvPr id="11" name="Freeform 11"/>
            <p:cNvSpPr/>
            <p:nvPr/>
          </p:nvSpPr>
          <p:spPr>
            <a:xfrm>
              <a:off x="0" y="0"/>
              <a:ext cx="682398" cy="798551"/>
            </a:xfrm>
            <a:custGeom>
              <a:avLst/>
              <a:gdLst/>
              <a:ahLst/>
              <a:cxnLst/>
              <a:rect l="l" t="t" r="r" b="b"/>
              <a:pathLst>
                <a:path w="682398" h="798551">
                  <a:moveTo>
                    <a:pt x="0" y="0"/>
                  </a:moveTo>
                  <a:lnTo>
                    <a:pt x="682398" y="0"/>
                  </a:lnTo>
                  <a:lnTo>
                    <a:pt x="682398" y="798551"/>
                  </a:lnTo>
                  <a:lnTo>
                    <a:pt x="0" y="79855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12" name="TextBox 12"/>
            <p:cNvSpPr txBox="1"/>
            <p:nvPr/>
          </p:nvSpPr>
          <p:spPr>
            <a:xfrm>
              <a:off x="911583" y="229736"/>
              <a:ext cx="2997131" cy="339079"/>
            </a:xfrm>
            <a:prstGeom prst="rect">
              <a:avLst/>
            </a:prstGeom>
          </p:spPr>
          <p:txBody>
            <a:bodyPr lIns="0" tIns="0" rIns="0" bIns="0" rtlCol="0" anchor="t">
              <a:spAutoFit/>
            </a:bodyPr>
            <a:lstStyle/>
            <a:p>
              <a:pPr algn="l">
                <a:lnSpc>
                  <a:spcPts val="2018"/>
                </a:lnSpc>
              </a:pPr>
              <a:r>
                <a:rPr lang="en-US" sz="1682">
                  <a:solidFill>
                    <a:srgbClr val="2E2E2E"/>
                  </a:solidFill>
                  <a:latin typeface="Cabin Medium"/>
                  <a:ea typeface="Cabin Medium"/>
                  <a:cs typeface="Cabin Medium"/>
                  <a:sym typeface="Cabin Medium"/>
                </a:rPr>
                <a:t>Nhóm 7</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73294" y="-64333"/>
            <a:ext cx="10017380" cy="11042534"/>
            <a:chOff x="0" y="0"/>
            <a:chExt cx="67383685" cy="74279570"/>
          </a:xfrm>
        </p:grpSpPr>
        <p:sp>
          <p:nvSpPr>
            <p:cNvPr id="3" name="Freeform 3"/>
            <p:cNvSpPr/>
            <p:nvPr/>
          </p:nvSpPr>
          <p:spPr>
            <a:xfrm>
              <a:off x="72390" y="72390"/>
              <a:ext cx="67238906" cy="74134789"/>
            </a:xfrm>
            <a:custGeom>
              <a:avLst/>
              <a:gdLst/>
              <a:ahLst/>
              <a:cxnLst/>
              <a:rect l="l" t="t" r="r" b="b"/>
              <a:pathLst>
                <a:path w="67238906" h="74134789">
                  <a:moveTo>
                    <a:pt x="0" y="0"/>
                  </a:moveTo>
                  <a:lnTo>
                    <a:pt x="67238906" y="0"/>
                  </a:lnTo>
                  <a:lnTo>
                    <a:pt x="67238906" y="74134789"/>
                  </a:lnTo>
                  <a:lnTo>
                    <a:pt x="0" y="74134789"/>
                  </a:lnTo>
                  <a:lnTo>
                    <a:pt x="0" y="0"/>
                  </a:lnTo>
                  <a:close/>
                </a:path>
              </a:pathLst>
            </a:custGeom>
            <a:solidFill>
              <a:srgbClr val="F5F2E0"/>
            </a:solidFill>
          </p:spPr>
          <p:txBody>
            <a:bodyPr/>
            <a:lstStyle/>
            <a:p>
              <a:endParaRPr lang="en-US"/>
            </a:p>
          </p:txBody>
        </p:sp>
        <p:sp>
          <p:nvSpPr>
            <p:cNvPr id="4" name="Freeform 4"/>
            <p:cNvSpPr/>
            <p:nvPr/>
          </p:nvSpPr>
          <p:spPr>
            <a:xfrm>
              <a:off x="0" y="0"/>
              <a:ext cx="67383682" cy="74279571"/>
            </a:xfrm>
            <a:custGeom>
              <a:avLst/>
              <a:gdLst/>
              <a:ahLst/>
              <a:cxnLst/>
              <a:rect l="l" t="t" r="r" b="b"/>
              <a:pathLst>
                <a:path w="67383682" h="74279571">
                  <a:moveTo>
                    <a:pt x="67238904" y="74134793"/>
                  </a:moveTo>
                  <a:lnTo>
                    <a:pt x="67383682" y="74134793"/>
                  </a:lnTo>
                  <a:lnTo>
                    <a:pt x="67383682" y="74279571"/>
                  </a:lnTo>
                  <a:lnTo>
                    <a:pt x="67238904" y="74279571"/>
                  </a:lnTo>
                  <a:lnTo>
                    <a:pt x="67238904" y="74134793"/>
                  </a:lnTo>
                  <a:close/>
                  <a:moveTo>
                    <a:pt x="0" y="144780"/>
                  </a:moveTo>
                  <a:lnTo>
                    <a:pt x="144780" y="144780"/>
                  </a:lnTo>
                  <a:lnTo>
                    <a:pt x="144780" y="74134793"/>
                  </a:lnTo>
                  <a:lnTo>
                    <a:pt x="0" y="74134793"/>
                  </a:lnTo>
                  <a:lnTo>
                    <a:pt x="0" y="144780"/>
                  </a:lnTo>
                  <a:close/>
                  <a:moveTo>
                    <a:pt x="0" y="74134793"/>
                  </a:moveTo>
                  <a:lnTo>
                    <a:pt x="144780" y="74134793"/>
                  </a:lnTo>
                  <a:lnTo>
                    <a:pt x="144780" y="74279571"/>
                  </a:lnTo>
                  <a:lnTo>
                    <a:pt x="0" y="74279571"/>
                  </a:lnTo>
                  <a:lnTo>
                    <a:pt x="0" y="74134793"/>
                  </a:lnTo>
                  <a:close/>
                  <a:moveTo>
                    <a:pt x="67238904" y="144780"/>
                  </a:moveTo>
                  <a:lnTo>
                    <a:pt x="67383682" y="144780"/>
                  </a:lnTo>
                  <a:lnTo>
                    <a:pt x="67383682" y="74134793"/>
                  </a:lnTo>
                  <a:lnTo>
                    <a:pt x="67238904" y="74134793"/>
                  </a:lnTo>
                  <a:lnTo>
                    <a:pt x="67238904" y="144780"/>
                  </a:lnTo>
                  <a:close/>
                  <a:moveTo>
                    <a:pt x="144780" y="74134793"/>
                  </a:moveTo>
                  <a:lnTo>
                    <a:pt x="67238904" y="74134793"/>
                  </a:lnTo>
                  <a:lnTo>
                    <a:pt x="67238904" y="74279571"/>
                  </a:lnTo>
                  <a:lnTo>
                    <a:pt x="144780" y="74279571"/>
                  </a:lnTo>
                  <a:lnTo>
                    <a:pt x="144780" y="74134793"/>
                  </a:lnTo>
                  <a:close/>
                  <a:moveTo>
                    <a:pt x="67238904" y="0"/>
                  </a:moveTo>
                  <a:lnTo>
                    <a:pt x="67383682" y="0"/>
                  </a:lnTo>
                  <a:lnTo>
                    <a:pt x="67383682" y="144780"/>
                  </a:lnTo>
                  <a:lnTo>
                    <a:pt x="67238904" y="144780"/>
                  </a:lnTo>
                  <a:lnTo>
                    <a:pt x="67238904" y="0"/>
                  </a:lnTo>
                  <a:close/>
                  <a:moveTo>
                    <a:pt x="0" y="0"/>
                  </a:moveTo>
                  <a:lnTo>
                    <a:pt x="144780" y="0"/>
                  </a:lnTo>
                  <a:lnTo>
                    <a:pt x="144780" y="144780"/>
                  </a:lnTo>
                  <a:lnTo>
                    <a:pt x="0" y="144780"/>
                  </a:lnTo>
                  <a:lnTo>
                    <a:pt x="0" y="0"/>
                  </a:lnTo>
                  <a:close/>
                  <a:moveTo>
                    <a:pt x="144780" y="0"/>
                  </a:moveTo>
                  <a:lnTo>
                    <a:pt x="67238904" y="0"/>
                  </a:lnTo>
                  <a:lnTo>
                    <a:pt x="67238904" y="144780"/>
                  </a:lnTo>
                  <a:lnTo>
                    <a:pt x="144780" y="144780"/>
                  </a:lnTo>
                  <a:lnTo>
                    <a:pt x="144780" y="0"/>
                  </a:lnTo>
                  <a:close/>
                </a:path>
              </a:pathLst>
            </a:custGeom>
            <a:solidFill>
              <a:srgbClr val="A6CD70"/>
            </a:solidFill>
          </p:spPr>
          <p:txBody>
            <a:bodyPr/>
            <a:lstStyle/>
            <a:p>
              <a:endParaRPr lang="en-US"/>
            </a:p>
          </p:txBody>
        </p:sp>
      </p:grpSp>
      <p:sp>
        <p:nvSpPr>
          <p:cNvPr id="5" name="TextBox 5"/>
          <p:cNvSpPr txBox="1"/>
          <p:nvPr/>
        </p:nvSpPr>
        <p:spPr>
          <a:xfrm>
            <a:off x="12485470" y="3642086"/>
            <a:ext cx="5191271" cy="781050"/>
          </a:xfrm>
          <a:prstGeom prst="rect">
            <a:avLst/>
          </a:prstGeom>
        </p:spPr>
        <p:txBody>
          <a:bodyPr lIns="0" tIns="0" rIns="0" bIns="0" rtlCol="0" anchor="t">
            <a:spAutoFit/>
          </a:bodyPr>
          <a:lstStyle/>
          <a:p>
            <a:pPr algn="l">
              <a:lnSpc>
                <a:spcPts val="3120"/>
              </a:lnSpc>
            </a:pPr>
            <a:r>
              <a:rPr lang="en-US" sz="2600">
                <a:solidFill>
                  <a:srgbClr val="2E2E2E"/>
                </a:solidFill>
                <a:latin typeface="Cabin Medium"/>
                <a:ea typeface="Cabin Medium"/>
                <a:cs typeface="Cabin Medium"/>
                <a:sym typeface="Cabin Medium"/>
              </a:rPr>
              <a:t>Số lượng epochs: 50</a:t>
            </a:r>
          </a:p>
          <a:p>
            <a:pPr marL="0" lvl="0" indent="0" algn="l">
              <a:lnSpc>
                <a:spcPts val="3120"/>
              </a:lnSpc>
              <a:spcBef>
                <a:spcPct val="0"/>
              </a:spcBef>
            </a:pPr>
            <a:r>
              <a:rPr lang="en-US" sz="2600">
                <a:solidFill>
                  <a:srgbClr val="2E2E2E"/>
                </a:solidFill>
                <a:latin typeface="Cabin Medium"/>
                <a:ea typeface="Cabin Medium"/>
                <a:cs typeface="Cabin Medium"/>
                <a:sym typeface="Cabin Medium"/>
              </a:rPr>
              <a:t>Batch_size: 256</a:t>
            </a:r>
          </a:p>
        </p:txBody>
      </p:sp>
      <p:sp>
        <p:nvSpPr>
          <p:cNvPr id="6" name="TextBox 6"/>
          <p:cNvSpPr txBox="1"/>
          <p:nvPr/>
        </p:nvSpPr>
        <p:spPr>
          <a:xfrm>
            <a:off x="12486014" y="6488925"/>
            <a:ext cx="5190727" cy="781050"/>
          </a:xfrm>
          <a:prstGeom prst="rect">
            <a:avLst/>
          </a:prstGeom>
        </p:spPr>
        <p:txBody>
          <a:bodyPr lIns="0" tIns="0" rIns="0" bIns="0" rtlCol="0" anchor="t">
            <a:spAutoFit/>
          </a:bodyPr>
          <a:lstStyle/>
          <a:p>
            <a:pPr algn="l">
              <a:lnSpc>
                <a:spcPts val="3120"/>
              </a:lnSpc>
            </a:pPr>
            <a:r>
              <a:rPr lang="en-US" sz="2600">
                <a:solidFill>
                  <a:srgbClr val="2E2E2E"/>
                </a:solidFill>
                <a:latin typeface="Cabin Medium"/>
                <a:ea typeface="Cabin Medium"/>
                <a:cs typeface="Cabin Medium"/>
                <a:sym typeface="Cabin Medium"/>
              </a:rPr>
              <a:t>Kết quả huấn luyện</a:t>
            </a:r>
          </a:p>
          <a:p>
            <a:pPr marL="561344" lvl="1" indent="-280672" algn="l">
              <a:lnSpc>
                <a:spcPts val="3120"/>
              </a:lnSpc>
              <a:spcBef>
                <a:spcPct val="0"/>
              </a:spcBef>
              <a:buFont typeface="Arial"/>
              <a:buChar char="•"/>
            </a:pPr>
            <a:r>
              <a:rPr lang="en-US" sz="2600">
                <a:solidFill>
                  <a:srgbClr val="2E2E2E"/>
                </a:solidFill>
                <a:latin typeface="Cabin Medium"/>
                <a:ea typeface="Cabin Medium"/>
                <a:cs typeface="Cabin Medium"/>
                <a:sym typeface="Cabin Medium"/>
              </a:rPr>
              <a:t>Độ chính xác: 97%</a:t>
            </a:r>
          </a:p>
        </p:txBody>
      </p:sp>
      <p:sp>
        <p:nvSpPr>
          <p:cNvPr id="7" name="Freeform 7"/>
          <p:cNvSpPr/>
          <p:nvPr/>
        </p:nvSpPr>
        <p:spPr>
          <a:xfrm>
            <a:off x="10484985" y="3206592"/>
            <a:ext cx="1562335" cy="1655654"/>
          </a:xfrm>
          <a:custGeom>
            <a:avLst/>
            <a:gdLst/>
            <a:ahLst/>
            <a:cxnLst/>
            <a:rect l="l" t="t" r="r" b="b"/>
            <a:pathLst>
              <a:path w="1562335" h="1655654">
                <a:moveTo>
                  <a:pt x="0" y="0"/>
                </a:moveTo>
                <a:lnTo>
                  <a:pt x="1562335" y="0"/>
                </a:lnTo>
                <a:lnTo>
                  <a:pt x="1562335" y="1655654"/>
                </a:lnTo>
                <a:lnTo>
                  <a:pt x="0" y="16556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Freeform 8"/>
          <p:cNvSpPr/>
          <p:nvPr/>
        </p:nvSpPr>
        <p:spPr>
          <a:xfrm>
            <a:off x="10484985" y="6051623"/>
            <a:ext cx="1562335" cy="1655654"/>
          </a:xfrm>
          <a:custGeom>
            <a:avLst/>
            <a:gdLst/>
            <a:ahLst/>
            <a:cxnLst/>
            <a:rect l="l" t="t" r="r" b="b"/>
            <a:pathLst>
              <a:path w="1562335" h="1655654">
                <a:moveTo>
                  <a:pt x="0" y="0"/>
                </a:moveTo>
                <a:lnTo>
                  <a:pt x="1562335" y="0"/>
                </a:lnTo>
                <a:lnTo>
                  <a:pt x="1562335" y="1655654"/>
                </a:lnTo>
                <a:lnTo>
                  <a:pt x="0" y="16556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9"/>
          <p:cNvSpPr/>
          <p:nvPr/>
        </p:nvSpPr>
        <p:spPr>
          <a:xfrm>
            <a:off x="10970021" y="3645702"/>
            <a:ext cx="592263" cy="777434"/>
          </a:xfrm>
          <a:custGeom>
            <a:avLst/>
            <a:gdLst/>
            <a:ahLst/>
            <a:cxnLst/>
            <a:rect l="l" t="t" r="r" b="b"/>
            <a:pathLst>
              <a:path w="592263" h="777434">
                <a:moveTo>
                  <a:pt x="0" y="0"/>
                </a:moveTo>
                <a:lnTo>
                  <a:pt x="592263" y="0"/>
                </a:lnTo>
                <a:lnTo>
                  <a:pt x="592263" y="777434"/>
                </a:lnTo>
                <a:lnTo>
                  <a:pt x="0" y="77743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Freeform 10"/>
          <p:cNvSpPr/>
          <p:nvPr/>
        </p:nvSpPr>
        <p:spPr>
          <a:xfrm>
            <a:off x="11023864" y="6522844"/>
            <a:ext cx="535557" cy="713211"/>
          </a:xfrm>
          <a:custGeom>
            <a:avLst/>
            <a:gdLst/>
            <a:ahLst/>
            <a:cxnLst/>
            <a:rect l="l" t="t" r="r" b="b"/>
            <a:pathLst>
              <a:path w="535557" h="713211">
                <a:moveTo>
                  <a:pt x="0" y="0"/>
                </a:moveTo>
                <a:lnTo>
                  <a:pt x="535557" y="0"/>
                </a:lnTo>
                <a:lnTo>
                  <a:pt x="535557" y="713211"/>
                </a:lnTo>
                <a:lnTo>
                  <a:pt x="0" y="71321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11" name="Group 11"/>
          <p:cNvGrpSpPr/>
          <p:nvPr/>
        </p:nvGrpSpPr>
        <p:grpSpPr>
          <a:xfrm>
            <a:off x="1028700" y="429786"/>
            <a:ext cx="2931535" cy="598914"/>
            <a:chOff x="0" y="0"/>
            <a:chExt cx="3908714" cy="798551"/>
          </a:xfrm>
        </p:grpSpPr>
        <p:sp>
          <p:nvSpPr>
            <p:cNvPr id="12" name="Freeform 12"/>
            <p:cNvSpPr/>
            <p:nvPr/>
          </p:nvSpPr>
          <p:spPr>
            <a:xfrm>
              <a:off x="0" y="0"/>
              <a:ext cx="682398" cy="798551"/>
            </a:xfrm>
            <a:custGeom>
              <a:avLst/>
              <a:gdLst/>
              <a:ahLst/>
              <a:cxnLst/>
              <a:rect l="l" t="t" r="r" b="b"/>
              <a:pathLst>
                <a:path w="682398" h="798551">
                  <a:moveTo>
                    <a:pt x="0" y="0"/>
                  </a:moveTo>
                  <a:lnTo>
                    <a:pt x="682398" y="0"/>
                  </a:lnTo>
                  <a:lnTo>
                    <a:pt x="682398" y="798551"/>
                  </a:lnTo>
                  <a:lnTo>
                    <a:pt x="0" y="79855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3" name="TextBox 13"/>
            <p:cNvSpPr txBox="1"/>
            <p:nvPr/>
          </p:nvSpPr>
          <p:spPr>
            <a:xfrm>
              <a:off x="911583" y="229736"/>
              <a:ext cx="2997131" cy="339079"/>
            </a:xfrm>
            <a:prstGeom prst="rect">
              <a:avLst/>
            </a:prstGeom>
          </p:spPr>
          <p:txBody>
            <a:bodyPr lIns="0" tIns="0" rIns="0" bIns="0" rtlCol="0" anchor="t">
              <a:spAutoFit/>
            </a:bodyPr>
            <a:lstStyle/>
            <a:p>
              <a:pPr algn="l">
                <a:lnSpc>
                  <a:spcPts val="2018"/>
                </a:lnSpc>
              </a:pPr>
              <a:r>
                <a:rPr lang="en-US" sz="1682">
                  <a:solidFill>
                    <a:srgbClr val="2E2E2E"/>
                  </a:solidFill>
                  <a:latin typeface="Cabin Medium"/>
                  <a:ea typeface="Cabin Medium"/>
                  <a:cs typeface="Cabin Medium"/>
                  <a:sym typeface="Cabin Medium"/>
                </a:rPr>
                <a:t>Nhóm 7</a:t>
              </a:r>
            </a:p>
          </p:txBody>
        </p:sp>
      </p:grpSp>
      <p:sp>
        <p:nvSpPr>
          <p:cNvPr id="14" name="TextBox 14"/>
          <p:cNvSpPr txBox="1"/>
          <p:nvPr/>
        </p:nvSpPr>
        <p:spPr>
          <a:xfrm>
            <a:off x="4244648" y="795918"/>
            <a:ext cx="9798705" cy="1076325"/>
          </a:xfrm>
          <a:prstGeom prst="rect">
            <a:avLst/>
          </a:prstGeom>
        </p:spPr>
        <p:txBody>
          <a:bodyPr lIns="0" tIns="0" rIns="0" bIns="0" rtlCol="0" anchor="t">
            <a:spAutoFit/>
          </a:bodyPr>
          <a:lstStyle/>
          <a:p>
            <a:pPr algn="l">
              <a:lnSpc>
                <a:spcPts val="8250"/>
              </a:lnSpc>
            </a:pPr>
            <a:r>
              <a:rPr lang="en-US" sz="7500">
                <a:solidFill>
                  <a:srgbClr val="2E2E2E"/>
                </a:solidFill>
                <a:latin typeface="Cabin"/>
                <a:ea typeface="Cabin"/>
                <a:cs typeface="Cabin"/>
                <a:sym typeface="Cabin"/>
              </a:rPr>
              <a:t>Huấn luyện và đánh giá</a:t>
            </a:r>
          </a:p>
        </p:txBody>
      </p:sp>
      <p:sp>
        <p:nvSpPr>
          <p:cNvPr id="15" name="Freeform 15"/>
          <p:cNvSpPr/>
          <p:nvPr/>
        </p:nvSpPr>
        <p:spPr>
          <a:xfrm>
            <a:off x="228600" y="1872243"/>
            <a:ext cx="8414098" cy="7812669"/>
          </a:xfrm>
          <a:custGeom>
            <a:avLst/>
            <a:gdLst/>
            <a:ahLst/>
            <a:cxnLst/>
            <a:rect l="l" t="t" r="r" b="b"/>
            <a:pathLst>
              <a:path w="7613998" h="7690184">
                <a:moveTo>
                  <a:pt x="0" y="0"/>
                </a:moveTo>
                <a:lnTo>
                  <a:pt x="7613998" y="0"/>
                </a:lnTo>
                <a:lnTo>
                  <a:pt x="7613998" y="7690184"/>
                </a:lnTo>
                <a:lnTo>
                  <a:pt x="0" y="7690184"/>
                </a:lnTo>
                <a:lnTo>
                  <a:pt x="0" y="0"/>
                </a:lnTo>
                <a:close/>
              </a:path>
            </a:pathLst>
          </a:custGeom>
          <a:blipFill>
            <a:blip r:embed="rId10"/>
            <a:stretch>
              <a:fillRect t="-294" r="-700" b="-294"/>
            </a:stretch>
          </a:blipFill>
        </p:spPr>
        <p:txBody>
          <a:bodyPr/>
          <a:lstStyle/>
          <a:p>
            <a:endParaRPr lang="en-US"/>
          </a:p>
        </p:txBody>
      </p:sp>
      <p:sp>
        <p:nvSpPr>
          <p:cNvPr id="16" name="Freeform 16"/>
          <p:cNvSpPr/>
          <p:nvPr/>
        </p:nvSpPr>
        <p:spPr>
          <a:xfrm>
            <a:off x="3529944" y="9676586"/>
            <a:ext cx="4662884" cy="610414"/>
          </a:xfrm>
          <a:custGeom>
            <a:avLst/>
            <a:gdLst/>
            <a:ahLst/>
            <a:cxnLst/>
            <a:rect l="l" t="t" r="r" b="b"/>
            <a:pathLst>
              <a:path w="4662884" h="610414">
                <a:moveTo>
                  <a:pt x="0" y="0"/>
                </a:moveTo>
                <a:lnTo>
                  <a:pt x="4662884" y="0"/>
                </a:lnTo>
                <a:lnTo>
                  <a:pt x="4662884" y="610414"/>
                </a:lnTo>
                <a:lnTo>
                  <a:pt x="0" y="610414"/>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A6CD70"/>
        </a:solidFill>
        <a:effectLst/>
      </p:bgPr>
    </p:bg>
    <p:spTree>
      <p:nvGrpSpPr>
        <p:cNvPr id="1" name=""/>
        <p:cNvGrpSpPr/>
        <p:nvPr/>
      </p:nvGrpSpPr>
      <p:grpSpPr>
        <a:xfrm>
          <a:off x="0" y="0"/>
          <a:ext cx="0" cy="0"/>
          <a:chOff x="0" y="0"/>
          <a:chExt cx="0" cy="0"/>
        </a:xfrm>
      </p:grpSpPr>
      <p:sp>
        <p:nvSpPr>
          <p:cNvPr id="2" name="Freeform 2"/>
          <p:cNvSpPr/>
          <p:nvPr/>
        </p:nvSpPr>
        <p:spPr>
          <a:xfrm rot="1772929">
            <a:off x="15869681" y="-268594"/>
            <a:ext cx="3047931" cy="2865055"/>
          </a:xfrm>
          <a:custGeom>
            <a:avLst/>
            <a:gdLst/>
            <a:ahLst/>
            <a:cxnLst/>
            <a:rect l="l" t="t" r="r" b="b"/>
            <a:pathLst>
              <a:path w="3047931" h="2865055">
                <a:moveTo>
                  <a:pt x="0" y="0"/>
                </a:moveTo>
                <a:lnTo>
                  <a:pt x="3047931" y="0"/>
                </a:lnTo>
                <a:lnTo>
                  <a:pt x="3047931" y="2865056"/>
                </a:lnTo>
                <a:lnTo>
                  <a:pt x="0" y="28650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1028700" y="609008"/>
            <a:ext cx="6210541" cy="2552700"/>
          </a:xfrm>
          <a:prstGeom prst="rect">
            <a:avLst/>
          </a:prstGeom>
        </p:spPr>
        <p:txBody>
          <a:bodyPr lIns="0" tIns="0" rIns="0" bIns="0" rtlCol="0" anchor="t">
            <a:spAutoFit/>
          </a:bodyPr>
          <a:lstStyle/>
          <a:p>
            <a:pPr algn="l">
              <a:lnSpc>
                <a:spcPts val="9900"/>
              </a:lnSpc>
            </a:pPr>
            <a:r>
              <a:rPr lang="en-US" sz="9000">
                <a:solidFill>
                  <a:srgbClr val="2E2E2E"/>
                </a:solidFill>
                <a:latin typeface="Cabin"/>
                <a:ea typeface="Cabin"/>
                <a:cs typeface="Cabin"/>
                <a:sym typeface="Cabin"/>
              </a:rPr>
              <a:t>04. Kiểm thử mô hình</a:t>
            </a:r>
          </a:p>
        </p:txBody>
      </p:sp>
      <p:sp>
        <p:nvSpPr>
          <p:cNvPr id="4" name="Freeform 4"/>
          <p:cNvSpPr/>
          <p:nvPr/>
        </p:nvSpPr>
        <p:spPr>
          <a:xfrm rot="123118">
            <a:off x="1569812" y="3096824"/>
            <a:ext cx="4756570" cy="1167522"/>
          </a:xfrm>
          <a:custGeom>
            <a:avLst/>
            <a:gdLst/>
            <a:ahLst/>
            <a:cxnLst/>
            <a:rect l="l" t="t" r="r" b="b"/>
            <a:pathLst>
              <a:path w="4756570" h="1167522">
                <a:moveTo>
                  <a:pt x="0" y="0"/>
                </a:moveTo>
                <a:lnTo>
                  <a:pt x="4756570" y="0"/>
                </a:lnTo>
                <a:lnTo>
                  <a:pt x="4756570" y="1167521"/>
                </a:lnTo>
                <a:lnTo>
                  <a:pt x="0" y="116752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rot="5517698">
            <a:off x="6813001" y="8298248"/>
            <a:ext cx="852480" cy="2190954"/>
          </a:xfrm>
          <a:custGeom>
            <a:avLst/>
            <a:gdLst/>
            <a:ahLst/>
            <a:cxnLst/>
            <a:rect l="l" t="t" r="r" b="b"/>
            <a:pathLst>
              <a:path w="852480" h="2190954">
                <a:moveTo>
                  <a:pt x="0" y="0"/>
                </a:moveTo>
                <a:lnTo>
                  <a:pt x="852481" y="0"/>
                </a:lnTo>
                <a:lnTo>
                  <a:pt x="852481" y="2190954"/>
                </a:lnTo>
                <a:lnTo>
                  <a:pt x="0" y="21909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6" name="Group 6"/>
          <p:cNvGrpSpPr/>
          <p:nvPr/>
        </p:nvGrpSpPr>
        <p:grpSpPr>
          <a:xfrm>
            <a:off x="1028700" y="9258300"/>
            <a:ext cx="2931535" cy="598914"/>
            <a:chOff x="0" y="0"/>
            <a:chExt cx="3908714" cy="798551"/>
          </a:xfrm>
        </p:grpSpPr>
        <p:sp>
          <p:nvSpPr>
            <p:cNvPr id="7" name="Freeform 7"/>
            <p:cNvSpPr/>
            <p:nvPr/>
          </p:nvSpPr>
          <p:spPr>
            <a:xfrm>
              <a:off x="0" y="0"/>
              <a:ext cx="682398" cy="798551"/>
            </a:xfrm>
            <a:custGeom>
              <a:avLst/>
              <a:gdLst/>
              <a:ahLst/>
              <a:cxnLst/>
              <a:rect l="l" t="t" r="r" b="b"/>
              <a:pathLst>
                <a:path w="682398" h="798551">
                  <a:moveTo>
                    <a:pt x="0" y="0"/>
                  </a:moveTo>
                  <a:lnTo>
                    <a:pt x="682398" y="0"/>
                  </a:lnTo>
                  <a:lnTo>
                    <a:pt x="682398" y="798551"/>
                  </a:lnTo>
                  <a:lnTo>
                    <a:pt x="0" y="79855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8" name="TextBox 8"/>
            <p:cNvSpPr txBox="1"/>
            <p:nvPr/>
          </p:nvSpPr>
          <p:spPr>
            <a:xfrm>
              <a:off x="911583" y="229736"/>
              <a:ext cx="2997131" cy="339079"/>
            </a:xfrm>
            <a:prstGeom prst="rect">
              <a:avLst/>
            </a:prstGeom>
          </p:spPr>
          <p:txBody>
            <a:bodyPr lIns="0" tIns="0" rIns="0" bIns="0" rtlCol="0" anchor="t">
              <a:spAutoFit/>
            </a:bodyPr>
            <a:lstStyle/>
            <a:p>
              <a:pPr algn="l">
                <a:lnSpc>
                  <a:spcPts val="2018"/>
                </a:lnSpc>
              </a:pPr>
              <a:r>
                <a:rPr lang="en-US" sz="1682">
                  <a:solidFill>
                    <a:srgbClr val="2E2E2E"/>
                  </a:solidFill>
                  <a:latin typeface="Cabin Medium"/>
                  <a:ea typeface="Cabin Medium"/>
                  <a:cs typeface="Cabin Medium"/>
                  <a:sym typeface="Cabin Medium"/>
                </a:rPr>
                <a:t>Nhóm 7</a:t>
              </a:r>
            </a:p>
          </p:txBody>
        </p:sp>
      </p:grpSp>
      <p:grpSp>
        <p:nvGrpSpPr>
          <p:cNvPr id="9" name="Group 9"/>
          <p:cNvGrpSpPr/>
          <p:nvPr/>
        </p:nvGrpSpPr>
        <p:grpSpPr>
          <a:xfrm>
            <a:off x="7473691" y="1913599"/>
            <a:ext cx="10612647" cy="6927911"/>
            <a:chOff x="0" y="0"/>
            <a:chExt cx="11289030" cy="5738691"/>
          </a:xfrm>
        </p:grpSpPr>
        <p:sp>
          <p:nvSpPr>
            <p:cNvPr id="10" name="Freeform 10"/>
            <p:cNvSpPr/>
            <p:nvPr/>
          </p:nvSpPr>
          <p:spPr>
            <a:xfrm>
              <a:off x="0" y="0"/>
              <a:ext cx="11287760" cy="5738691"/>
            </a:xfrm>
            <a:custGeom>
              <a:avLst/>
              <a:gdLst/>
              <a:ahLst/>
              <a:cxnLst/>
              <a:rect l="l" t="t" r="r" b="b"/>
              <a:pathLst>
                <a:path w="11287760" h="5738691">
                  <a:moveTo>
                    <a:pt x="0" y="5263527"/>
                  </a:moveTo>
                  <a:lnTo>
                    <a:pt x="0" y="475164"/>
                  </a:lnTo>
                  <a:cubicBezTo>
                    <a:pt x="0" y="212332"/>
                    <a:pt x="234950" y="0"/>
                    <a:pt x="525780" y="0"/>
                  </a:cubicBezTo>
                  <a:lnTo>
                    <a:pt x="10761980" y="0"/>
                  </a:lnTo>
                  <a:cubicBezTo>
                    <a:pt x="11052810" y="0"/>
                    <a:pt x="11287760" y="212332"/>
                    <a:pt x="11287760" y="475164"/>
                  </a:cubicBezTo>
                  <a:lnTo>
                    <a:pt x="11287760" y="5262379"/>
                  </a:lnTo>
                  <a:cubicBezTo>
                    <a:pt x="11287760" y="5525211"/>
                    <a:pt x="11052810" y="5737543"/>
                    <a:pt x="10761980" y="5737543"/>
                  </a:cubicBezTo>
                  <a:lnTo>
                    <a:pt x="525780" y="5737543"/>
                  </a:lnTo>
                  <a:cubicBezTo>
                    <a:pt x="236220" y="5738691"/>
                    <a:pt x="0" y="5526359"/>
                    <a:pt x="0" y="5263527"/>
                  </a:cubicBezTo>
                  <a:close/>
                </a:path>
              </a:pathLst>
            </a:custGeom>
            <a:blipFill>
              <a:blip r:embed="rId10"/>
              <a:stretch>
                <a:fillRect l="-967" r="-967"/>
              </a:stretch>
            </a:blipFill>
          </p:spPr>
          <p:txBody>
            <a:bodyPr/>
            <a:lstStyle/>
            <a:p>
              <a:endParaRPr lang="en-US"/>
            </a:p>
          </p:txBody>
        </p:sp>
      </p:grpSp>
      <p:sp>
        <p:nvSpPr>
          <p:cNvPr id="11" name="TextBox 11"/>
          <p:cNvSpPr txBox="1"/>
          <p:nvPr/>
        </p:nvSpPr>
        <p:spPr>
          <a:xfrm>
            <a:off x="1028700" y="5377555"/>
            <a:ext cx="6210541" cy="824865"/>
          </a:xfrm>
          <a:prstGeom prst="rect">
            <a:avLst/>
          </a:prstGeom>
        </p:spPr>
        <p:txBody>
          <a:bodyPr lIns="0" tIns="0" rIns="0" bIns="0" rtlCol="0" anchor="t">
            <a:spAutoFit/>
          </a:bodyPr>
          <a:lstStyle/>
          <a:p>
            <a:pPr algn="l">
              <a:lnSpc>
                <a:spcPts val="3359"/>
              </a:lnSpc>
            </a:pPr>
            <a:r>
              <a:rPr lang="en-US" sz="2400">
                <a:solidFill>
                  <a:srgbClr val="2E2E2E"/>
                </a:solidFill>
                <a:latin typeface="Cabin"/>
                <a:ea typeface="Cabin"/>
                <a:cs typeface="Cabin"/>
                <a:sym typeface="Cabin"/>
              </a:rPr>
              <a:t>Hiển thị các vùng đỗ xe được nhận diện và kết quả phân loại qua biểu đồ và hình ảnh.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5F2E0"/>
        </a:solidFill>
        <a:effectLst/>
      </p:bgPr>
    </p:bg>
    <p:spTree>
      <p:nvGrpSpPr>
        <p:cNvPr id="1" name=""/>
        <p:cNvGrpSpPr/>
        <p:nvPr/>
      </p:nvGrpSpPr>
      <p:grpSpPr>
        <a:xfrm>
          <a:off x="0" y="0"/>
          <a:ext cx="0" cy="0"/>
          <a:chOff x="0" y="0"/>
          <a:chExt cx="0" cy="0"/>
        </a:xfrm>
      </p:grpSpPr>
      <p:grpSp>
        <p:nvGrpSpPr>
          <p:cNvPr id="2" name="Group 2"/>
          <p:cNvGrpSpPr/>
          <p:nvPr/>
        </p:nvGrpSpPr>
        <p:grpSpPr>
          <a:xfrm>
            <a:off x="15294022" y="417029"/>
            <a:ext cx="2993978" cy="611671"/>
            <a:chOff x="0" y="0"/>
            <a:chExt cx="3991970" cy="815561"/>
          </a:xfrm>
        </p:grpSpPr>
        <p:sp>
          <p:nvSpPr>
            <p:cNvPr id="3" name="Freeform 3"/>
            <p:cNvSpPr/>
            <p:nvPr/>
          </p:nvSpPr>
          <p:spPr>
            <a:xfrm>
              <a:off x="0" y="0"/>
              <a:ext cx="696934" cy="815561"/>
            </a:xfrm>
            <a:custGeom>
              <a:avLst/>
              <a:gdLst/>
              <a:ahLst/>
              <a:cxnLst/>
              <a:rect l="l" t="t" r="r" b="b"/>
              <a:pathLst>
                <a:path w="696934" h="815561">
                  <a:moveTo>
                    <a:pt x="0" y="0"/>
                  </a:moveTo>
                  <a:lnTo>
                    <a:pt x="696934" y="0"/>
                  </a:lnTo>
                  <a:lnTo>
                    <a:pt x="696934" y="815561"/>
                  </a:lnTo>
                  <a:lnTo>
                    <a:pt x="0" y="8155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930999" y="239164"/>
              <a:ext cx="3060971" cy="337233"/>
            </a:xfrm>
            <a:prstGeom prst="rect">
              <a:avLst/>
            </a:prstGeom>
          </p:spPr>
          <p:txBody>
            <a:bodyPr lIns="0" tIns="0" rIns="0" bIns="0" rtlCol="0" anchor="t">
              <a:spAutoFit/>
            </a:bodyPr>
            <a:lstStyle/>
            <a:p>
              <a:pPr algn="just">
                <a:lnSpc>
                  <a:spcPts val="2061"/>
                </a:lnSpc>
              </a:pPr>
              <a:r>
                <a:rPr lang="en-US" sz="1718">
                  <a:solidFill>
                    <a:srgbClr val="2E2E2E"/>
                  </a:solidFill>
                  <a:latin typeface="Cabin Medium"/>
                  <a:ea typeface="Cabin Medium"/>
                  <a:cs typeface="Cabin Medium"/>
                  <a:sym typeface="Cabin Medium"/>
                </a:rPr>
                <a:t>Nhóm 7</a:t>
              </a:r>
            </a:p>
          </p:txBody>
        </p:sp>
      </p:grpSp>
      <p:sp>
        <p:nvSpPr>
          <p:cNvPr id="5" name="Freeform 5"/>
          <p:cNvSpPr/>
          <p:nvPr/>
        </p:nvSpPr>
        <p:spPr>
          <a:xfrm>
            <a:off x="2066902" y="1224107"/>
            <a:ext cx="14154196" cy="8321599"/>
          </a:xfrm>
          <a:custGeom>
            <a:avLst/>
            <a:gdLst/>
            <a:ahLst/>
            <a:cxnLst/>
            <a:rect l="l" t="t" r="r" b="b"/>
            <a:pathLst>
              <a:path w="13525592" h="7803998">
                <a:moveTo>
                  <a:pt x="0" y="0"/>
                </a:moveTo>
                <a:lnTo>
                  <a:pt x="13525592" y="0"/>
                </a:lnTo>
                <a:lnTo>
                  <a:pt x="13525592" y="7803998"/>
                </a:lnTo>
                <a:lnTo>
                  <a:pt x="0" y="7803998"/>
                </a:lnTo>
                <a:lnTo>
                  <a:pt x="0" y="0"/>
                </a:lnTo>
                <a:close/>
              </a:path>
            </a:pathLst>
          </a:custGeom>
          <a:blipFill>
            <a:blip r:embed="rId4"/>
            <a:stretch>
              <a:fillRect t="-501" b="-501"/>
            </a:stretch>
          </a:blipFill>
        </p:spPr>
        <p:txBody>
          <a:bodyPr/>
          <a:lstStyle/>
          <a:p>
            <a:endParaRPr lang="en-US"/>
          </a:p>
        </p:txBody>
      </p:sp>
      <p:sp>
        <p:nvSpPr>
          <p:cNvPr id="6" name="Freeform 6"/>
          <p:cNvSpPr/>
          <p:nvPr/>
        </p:nvSpPr>
        <p:spPr>
          <a:xfrm rot="-4390734">
            <a:off x="15591468" y="7864025"/>
            <a:ext cx="2399087" cy="3357501"/>
          </a:xfrm>
          <a:custGeom>
            <a:avLst/>
            <a:gdLst/>
            <a:ahLst/>
            <a:cxnLst/>
            <a:rect l="l" t="t" r="r" b="b"/>
            <a:pathLst>
              <a:path w="2399087" h="3357501">
                <a:moveTo>
                  <a:pt x="0" y="0"/>
                </a:moveTo>
                <a:lnTo>
                  <a:pt x="2399087" y="0"/>
                </a:lnTo>
                <a:lnTo>
                  <a:pt x="2399087" y="3357500"/>
                </a:lnTo>
                <a:lnTo>
                  <a:pt x="0" y="33575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7" name="Freeform 7"/>
          <p:cNvSpPr/>
          <p:nvPr/>
        </p:nvSpPr>
        <p:spPr>
          <a:xfrm rot="3640828">
            <a:off x="1324081" y="88470"/>
            <a:ext cx="2206170" cy="3422604"/>
          </a:xfrm>
          <a:custGeom>
            <a:avLst/>
            <a:gdLst/>
            <a:ahLst/>
            <a:cxnLst/>
            <a:rect l="l" t="t" r="r" b="b"/>
            <a:pathLst>
              <a:path w="2206170" h="3422604">
                <a:moveTo>
                  <a:pt x="0" y="0"/>
                </a:moveTo>
                <a:lnTo>
                  <a:pt x="2206170" y="0"/>
                </a:lnTo>
                <a:lnTo>
                  <a:pt x="2206170" y="3422604"/>
                </a:lnTo>
                <a:lnTo>
                  <a:pt x="0" y="342260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A6CD70"/>
        </a:solidFill>
        <a:effectLst/>
      </p:bgPr>
    </p:bg>
    <p:spTree>
      <p:nvGrpSpPr>
        <p:cNvPr id="1" name=""/>
        <p:cNvGrpSpPr/>
        <p:nvPr/>
      </p:nvGrpSpPr>
      <p:grpSpPr>
        <a:xfrm>
          <a:off x="0" y="0"/>
          <a:ext cx="0" cy="0"/>
          <a:chOff x="0" y="0"/>
          <a:chExt cx="0" cy="0"/>
        </a:xfrm>
      </p:grpSpPr>
      <p:sp>
        <p:nvSpPr>
          <p:cNvPr id="2" name="Freeform 2"/>
          <p:cNvSpPr/>
          <p:nvPr/>
        </p:nvSpPr>
        <p:spPr>
          <a:xfrm>
            <a:off x="9659663" y="4908862"/>
            <a:ext cx="2220821" cy="2115837"/>
          </a:xfrm>
          <a:custGeom>
            <a:avLst/>
            <a:gdLst/>
            <a:ahLst/>
            <a:cxnLst/>
            <a:rect l="l" t="t" r="r" b="b"/>
            <a:pathLst>
              <a:path w="2220821" h="2115837">
                <a:moveTo>
                  <a:pt x="0" y="0"/>
                </a:moveTo>
                <a:lnTo>
                  <a:pt x="2220821" y="0"/>
                </a:lnTo>
                <a:lnTo>
                  <a:pt x="2220821" y="2115837"/>
                </a:lnTo>
                <a:lnTo>
                  <a:pt x="0" y="21158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2545312" y="3905250"/>
            <a:ext cx="13197376" cy="2552700"/>
          </a:xfrm>
          <a:prstGeom prst="rect">
            <a:avLst/>
          </a:prstGeom>
        </p:spPr>
        <p:txBody>
          <a:bodyPr lIns="0" tIns="0" rIns="0" bIns="0" rtlCol="0" anchor="t">
            <a:spAutoFit/>
          </a:bodyPr>
          <a:lstStyle/>
          <a:p>
            <a:pPr algn="ctr">
              <a:lnSpc>
                <a:spcPts val="9900"/>
              </a:lnSpc>
            </a:pPr>
            <a:r>
              <a:rPr lang="en-US" sz="9000">
                <a:solidFill>
                  <a:srgbClr val="2E2E2E"/>
                </a:solidFill>
                <a:latin typeface="Cabin"/>
                <a:ea typeface="Cabin"/>
                <a:cs typeface="Cabin"/>
                <a:sym typeface="Cabin"/>
              </a:rPr>
              <a:t>Cảm ơn thầy và các bạn đã lắng nghe</a:t>
            </a:r>
          </a:p>
        </p:txBody>
      </p:sp>
      <p:sp>
        <p:nvSpPr>
          <p:cNvPr id="4" name="Freeform 4"/>
          <p:cNvSpPr/>
          <p:nvPr/>
        </p:nvSpPr>
        <p:spPr>
          <a:xfrm rot="1983610" flipH="1" flipV="1">
            <a:off x="-44693" y="1858630"/>
            <a:ext cx="4015639" cy="3278221"/>
          </a:xfrm>
          <a:custGeom>
            <a:avLst/>
            <a:gdLst/>
            <a:ahLst/>
            <a:cxnLst/>
            <a:rect l="l" t="t" r="r" b="b"/>
            <a:pathLst>
              <a:path w="4015639" h="3278221">
                <a:moveTo>
                  <a:pt x="4015639" y="3278221"/>
                </a:moveTo>
                <a:lnTo>
                  <a:pt x="0" y="3278221"/>
                </a:lnTo>
                <a:lnTo>
                  <a:pt x="0" y="0"/>
                </a:lnTo>
                <a:lnTo>
                  <a:pt x="4015639" y="0"/>
                </a:lnTo>
                <a:lnTo>
                  <a:pt x="4015639" y="3278221"/>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a:off x="14877556" y="8761943"/>
            <a:ext cx="5083780" cy="2098215"/>
          </a:xfrm>
          <a:custGeom>
            <a:avLst/>
            <a:gdLst/>
            <a:ahLst/>
            <a:cxnLst/>
            <a:rect l="l" t="t" r="r" b="b"/>
            <a:pathLst>
              <a:path w="5083780" h="2098215">
                <a:moveTo>
                  <a:pt x="0" y="0"/>
                </a:moveTo>
                <a:lnTo>
                  <a:pt x="5083780" y="0"/>
                </a:lnTo>
                <a:lnTo>
                  <a:pt x="5083780" y="2098215"/>
                </a:lnTo>
                <a:lnTo>
                  <a:pt x="0" y="209821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6" name="Group 6"/>
          <p:cNvGrpSpPr/>
          <p:nvPr/>
        </p:nvGrpSpPr>
        <p:grpSpPr>
          <a:xfrm>
            <a:off x="8193895" y="8659386"/>
            <a:ext cx="2931535" cy="598914"/>
            <a:chOff x="0" y="0"/>
            <a:chExt cx="3908714" cy="798551"/>
          </a:xfrm>
        </p:grpSpPr>
        <p:sp>
          <p:nvSpPr>
            <p:cNvPr id="7" name="Freeform 7"/>
            <p:cNvSpPr/>
            <p:nvPr/>
          </p:nvSpPr>
          <p:spPr>
            <a:xfrm>
              <a:off x="0" y="0"/>
              <a:ext cx="682398" cy="798551"/>
            </a:xfrm>
            <a:custGeom>
              <a:avLst/>
              <a:gdLst/>
              <a:ahLst/>
              <a:cxnLst/>
              <a:rect l="l" t="t" r="r" b="b"/>
              <a:pathLst>
                <a:path w="682398" h="798551">
                  <a:moveTo>
                    <a:pt x="0" y="0"/>
                  </a:moveTo>
                  <a:lnTo>
                    <a:pt x="682398" y="0"/>
                  </a:lnTo>
                  <a:lnTo>
                    <a:pt x="682398" y="798551"/>
                  </a:lnTo>
                  <a:lnTo>
                    <a:pt x="0" y="79855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8" name="TextBox 8"/>
            <p:cNvSpPr txBox="1"/>
            <p:nvPr/>
          </p:nvSpPr>
          <p:spPr>
            <a:xfrm>
              <a:off x="911583" y="229736"/>
              <a:ext cx="2997131" cy="339079"/>
            </a:xfrm>
            <a:prstGeom prst="rect">
              <a:avLst/>
            </a:prstGeom>
          </p:spPr>
          <p:txBody>
            <a:bodyPr lIns="0" tIns="0" rIns="0" bIns="0" rtlCol="0" anchor="t">
              <a:spAutoFit/>
            </a:bodyPr>
            <a:lstStyle/>
            <a:p>
              <a:pPr algn="l">
                <a:lnSpc>
                  <a:spcPts val="2018"/>
                </a:lnSpc>
              </a:pPr>
              <a:r>
                <a:rPr lang="en-US" sz="1682">
                  <a:solidFill>
                    <a:srgbClr val="2E2E2E"/>
                  </a:solidFill>
                  <a:latin typeface="Cabin Medium"/>
                  <a:ea typeface="Cabin Medium"/>
                  <a:cs typeface="Cabin Medium"/>
                  <a:sym typeface="Cabin Medium"/>
                </a:rPr>
                <a:t>Nhóm 7</a:t>
              </a:r>
            </a:p>
          </p:txBody>
        </p:sp>
      </p:gr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6CD70"/>
        </a:solidFill>
        <a:effectLst/>
      </p:bgPr>
    </p:bg>
    <p:spTree>
      <p:nvGrpSpPr>
        <p:cNvPr id="1" name=""/>
        <p:cNvGrpSpPr/>
        <p:nvPr/>
      </p:nvGrpSpPr>
      <p:grpSpPr>
        <a:xfrm>
          <a:off x="0" y="0"/>
          <a:ext cx="0" cy="0"/>
          <a:chOff x="0" y="0"/>
          <a:chExt cx="0" cy="0"/>
        </a:xfrm>
      </p:grpSpPr>
      <p:grpSp>
        <p:nvGrpSpPr>
          <p:cNvPr id="2" name="Group 2"/>
          <p:cNvGrpSpPr/>
          <p:nvPr/>
        </p:nvGrpSpPr>
        <p:grpSpPr>
          <a:xfrm>
            <a:off x="10186367" y="1290958"/>
            <a:ext cx="1960445" cy="1960437"/>
            <a:chOff x="0" y="0"/>
            <a:chExt cx="6350000" cy="6349975"/>
          </a:xfrm>
        </p:grpSpPr>
        <p:sp>
          <p:nvSpPr>
            <p:cNvPr id="3" name="Freeform 3"/>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9374" r="-9374"/>
              </a:stretch>
            </a:blipFill>
          </p:spPr>
          <p:txBody>
            <a:bodyPr/>
            <a:lstStyle/>
            <a:p>
              <a:endParaRPr lang="en-US"/>
            </a:p>
          </p:txBody>
        </p:sp>
      </p:grpSp>
      <p:grpSp>
        <p:nvGrpSpPr>
          <p:cNvPr id="4" name="Group 4"/>
          <p:cNvGrpSpPr/>
          <p:nvPr/>
        </p:nvGrpSpPr>
        <p:grpSpPr>
          <a:xfrm>
            <a:off x="10186367" y="4243086"/>
            <a:ext cx="1960445" cy="1960437"/>
            <a:chOff x="0" y="0"/>
            <a:chExt cx="6350000" cy="6349975"/>
          </a:xfrm>
        </p:grpSpPr>
        <p:sp>
          <p:nvSpPr>
            <p:cNvPr id="5" name="Freeform 5"/>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1020" r="-1020"/>
              </a:stretch>
            </a:blipFill>
          </p:spPr>
          <p:txBody>
            <a:bodyPr/>
            <a:lstStyle/>
            <a:p>
              <a:endParaRPr lang="en-US"/>
            </a:p>
          </p:txBody>
        </p:sp>
      </p:grpSp>
      <p:grpSp>
        <p:nvGrpSpPr>
          <p:cNvPr id="6" name="Group 6"/>
          <p:cNvGrpSpPr/>
          <p:nvPr/>
        </p:nvGrpSpPr>
        <p:grpSpPr>
          <a:xfrm>
            <a:off x="10186367" y="7194123"/>
            <a:ext cx="1960445" cy="1960437"/>
            <a:chOff x="0" y="0"/>
            <a:chExt cx="6350000" cy="6349975"/>
          </a:xfrm>
        </p:grpSpPr>
        <p:sp>
          <p:nvSpPr>
            <p:cNvPr id="7" name="Freeform 7"/>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r="-69105"/>
              </a:stretch>
            </a:blipFill>
          </p:spPr>
          <p:txBody>
            <a:bodyPr/>
            <a:lstStyle/>
            <a:p>
              <a:endParaRPr lang="en-US"/>
            </a:p>
          </p:txBody>
        </p:sp>
      </p:grpSp>
      <p:sp>
        <p:nvSpPr>
          <p:cNvPr id="8" name="TextBox 8"/>
          <p:cNvSpPr txBox="1"/>
          <p:nvPr/>
        </p:nvSpPr>
        <p:spPr>
          <a:xfrm>
            <a:off x="2253545" y="4155297"/>
            <a:ext cx="5448045" cy="1088389"/>
          </a:xfrm>
          <a:prstGeom prst="rect">
            <a:avLst/>
          </a:prstGeom>
        </p:spPr>
        <p:txBody>
          <a:bodyPr lIns="0" tIns="0" rIns="0" bIns="0" rtlCol="0" anchor="t">
            <a:spAutoFit/>
          </a:bodyPr>
          <a:lstStyle/>
          <a:p>
            <a:pPr algn="l">
              <a:lnSpc>
                <a:spcPts val="8469"/>
              </a:lnSpc>
            </a:pPr>
            <a:r>
              <a:rPr lang="en-US" sz="7699">
                <a:solidFill>
                  <a:srgbClr val="2E2E2E"/>
                </a:solidFill>
                <a:latin typeface="Cabin"/>
                <a:ea typeface="Cabin"/>
                <a:cs typeface="Cabin"/>
                <a:sym typeface="Cabin"/>
              </a:rPr>
              <a:t>Thành viên</a:t>
            </a:r>
          </a:p>
        </p:txBody>
      </p:sp>
      <p:sp>
        <p:nvSpPr>
          <p:cNvPr id="9" name="Freeform 9"/>
          <p:cNvSpPr/>
          <p:nvPr/>
        </p:nvSpPr>
        <p:spPr>
          <a:xfrm>
            <a:off x="6916443" y="-332874"/>
            <a:ext cx="4346057" cy="1793736"/>
          </a:xfrm>
          <a:custGeom>
            <a:avLst/>
            <a:gdLst/>
            <a:ahLst/>
            <a:cxnLst/>
            <a:rect l="l" t="t" r="r" b="b"/>
            <a:pathLst>
              <a:path w="4346057" h="1793736">
                <a:moveTo>
                  <a:pt x="0" y="0"/>
                </a:moveTo>
                <a:lnTo>
                  <a:pt x="4346058" y="0"/>
                </a:lnTo>
                <a:lnTo>
                  <a:pt x="4346058" y="1793736"/>
                </a:lnTo>
                <a:lnTo>
                  <a:pt x="0" y="17937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0" name="Freeform 10"/>
          <p:cNvSpPr/>
          <p:nvPr/>
        </p:nvSpPr>
        <p:spPr>
          <a:xfrm rot="-10189655">
            <a:off x="2314239" y="4866695"/>
            <a:ext cx="4393187" cy="1078328"/>
          </a:xfrm>
          <a:custGeom>
            <a:avLst/>
            <a:gdLst/>
            <a:ahLst/>
            <a:cxnLst/>
            <a:rect l="l" t="t" r="r" b="b"/>
            <a:pathLst>
              <a:path w="4393187" h="1078328">
                <a:moveTo>
                  <a:pt x="0" y="0"/>
                </a:moveTo>
                <a:lnTo>
                  <a:pt x="4393187" y="0"/>
                </a:lnTo>
                <a:lnTo>
                  <a:pt x="4393187" y="1078328"/>
                </a:lnTo>
                <a:lnTo>
                  <a:pt x="0" y="107832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1" name="Freeform 11"/>
          <p:cNvSpPr/>
          <p:nvPr/>
        </p:nvSpPr>
        <p:spPr>
          <a:xfrm rot="-1063250">
            <a:off x="16425849" y="6894011"/>
            <a:ext cx="2573620" cy="879710"/>
          </a:xfrm>
          <a:custGeom>
            <a:avLst/>
            <a:gdLst/>
            <a:ahLst/>
            <a:cxnLst/>
            <a:rect l="l" t="t" r="r" b="b"/>
            <a:pathLst>
              <a:path w="2573620" h="879710">
                <a:moveTo>
                  <a:pt x="0" y="0"/>
                </a:moveTo>
                <a:lnTo>
                  <a:pt x="2573620" y="0"/>
                </a:lnTo>
                <a:lnTo>
                  <a:pt x="2573620" y="879710"/>
                </a:lnTo>
                <a:lnTo>
                  <a:pt x="0" y="87971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grpSp>
        <p:nvGrpSpPr>
          <p:cNvPr id="12" name="Group 12"/>
          <p:cNvGrpSpPr/>
          <p:nvPr/>
        </p:nvGrpSpPr>
        <p:grpSpPr>
          <a:xfrm>
            <a:off x="1030408" y="429786"/>
            <a:ext cx="2931535" cy="598914"/>
            <a:chOff x="0" y="0"/>
            <a:chExt cx="3908714" cy="798551"/>
          </a:xfrm>
        </p:grpSpPr>
        <p:sp>
          <p:nvSpPr>
            <p:cNvPr id="13" name="Freeform 13"/>
            <p:cNvSpPr/>
            <p:nvPr/>
          </p:nvSpPr>
          <p:spPr>
            <a:xfrm>
              <a:off x="0" y="0"/>
              <a:ext cx="682398" cy="798551"/>
            </a:xfrm>
            <a:custGeom>
              <a:avLst/>
              <a:gdLst/>
              <a:ahLst/>
              <a:cxnLst/>
              <a:rect l="l" t="t" r="r" b="b"/>
              <a:pathLst>
                <a:path w="682398" h="798551">
                  <a:moveTo>
                    <a:pt x="0" y="0"/>
                  </a:moveTo>
                  <a:lnTo>
                    <a:pt x="682398" y="0"/>
                  </a:lnTo>
                  <a:lnTo>
                    <a:pt x="682398" y="798551"/>
                  </a:lnTo>
                  <a:lnTo>
                    <a:pt x="0" y="798551"/>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US"/>
            </a:p>
          </p:txBody>
        </p:sp>
        <p:sp>
          <p:nvSpPr>
            <p:cNvPr id="14" name="TextBox 14"/>
            <p:cNvSpPr txBox="1"/>
            <p:nvPr/>
          </p:nvSpPr>
          <p:spPr>
            <a:xfrm>
              <a:off x="911583" y="229736"/>
              <a:ext cx="2997131" cy="339079"/>
            </a:xfrm>
            <a:prstGeom prst="rect">
              <a:avLst/>
            </a:prstGeom>
          </p:spPr>
          <p:txBody>
            <a:bodyPr lIns="0" tIns="0" rIns="0" bIns="0" rtlCol="0" anchor="t">
              <a:spAutoFit/>
            </a:bodyPr>
            <a:lstStyle/>
            <a:p>
              <a:pPr algn="l">
                <a:lnSpc>
                  <a:spcPts val="2018"/>
                </a:lnSpc>
              </a:pPr>
              <a:r>
                <a:rPr lang="en-US" sz="1682">
                  <a:solidFill>
                    <a:srgbClr val="2E2E2E"/>
                  </a:solidFill>
                  <a:latin typeface="Cabin Medium"/>
                  <a:ea typeface="Cabin Medium"/>
                  <a:cs typeface="Cabin Medium"/>
                  <a:sym typeface="Cabin Medium"/>
                </a:rPr>
                <a:t>Nhóm 7</a:t>
              </a:r>
            </a:p>
          </p:txBody>
        </p:sp>
      </p:grpSp>
      <p:sp>
        <p:nvSpPr>
          <p:cNvPr id="15" name="Freeform 15"/>
          <p:cNvSpPr/>
          <p:nvPr/>
        </p:nvSpPr>
        <p:spPr>
          <a:xfrm rot="2151612">
            <a:off x="-1343695" y="8547062"/>
            <a:ext cx="4346057" cy="1793736"/>
          </a:xfrm>
          <a:custGeom>
            <a:avLst/>
            <a:gdLst/>
            <a:ahLst/>
            <a:cxnLst/>
            <a:rect l="l" t="t" r="r" b="b"/>
            <a:pathLst>
              <a:path w="4346057" h="1793736">
                <a:moveTo>
                  <a:pt x="0" y="0"/>
                </a:moveTo>
                <a:lnTo>
                  <a:pt x="4346057" y="0"/>
                </a:lnTo>
                <a:lnTo>
                  <a:pt x="4346057" y="1793736"/>
                </a:lnTo>
                <a:lnTo>
                  <a:pt x="0" y="17937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6" name="TextBox 16"/>
          <p:cNvSpPr txBox="1"/>
          <p:nvPr/>
        </p:nvSpPr>
        <p:spPr>
          <a:xfrm>
            <a:off x="12146812" y="2071151"/>
            <a:ext cx="3364925" cy="409575"/>
          </a:xfrm>
          <a:prstGeom prst="rect">
            <a:avLst/>
          </a:prstGeom>
        </p:spPr>
        <p:txBody>
          <a:bodyPr lIns="0" tIns="0" rIns="0" bIns="0" rtlCol="0" anchor="t">
            <a:spAutoFit/>
          </a:bodyPr>
          <a:lstStyle/>
          <a:p>
            <a:pPr marL="0" lvl="0" indent="0" algn="ctr">
              <a:lnSpc>
                <a:spcPts val="3360"/>
              </a:lnSpc>
              <a:spcBef>
                <a:spcPct val="0"/>
              </a:spcBef>
            </a:pPr>
            <a:r>
              <a:rPr lang="en-US" sz="2800">
                <a:solidFill>
                  <a:srgbClr val="2E2E2E"/>
                </a:solidFill>
                <a:latin typeface="Cabin Medium"/>
                <a:ea typeface="Cabin Medium"/>
                <a:cs typeface="Cabin Medium"/>
                <a:sym typeface="Cabin Medium"/>
              </a:rPr>
              <a:t>Mỹ Tâm</a:t>
            </a:r>
          </a:p>
        </p:txBody>
      </p:sp>
      <p:sp>
        <p:nvSpPr>
          <p:cNvPr id="17" name="TextBox 17"/>
          <p:cNvSpPr txBox="1"/>
          <p:nvPr/>
        </p:nvSpPr>
        <p:spPr>
          <a:xfrm>
            <a:off x="12146812" y="5043661"/>
            <a:ext cx="3364925" cy="409575"/>
          </a:xfrm>
          <a:prstGeom prst="rect">
            <a:avLst/>
          </a:prstGeom>
        </p:spPr>
        <p:txBody>
          <a:bodyPr lIns="0" tIns="0" rIns="0" bIns="0" rtlCol="0" anchor="t">
            <a:spAutoFit/>
          </a:bodyPr>
          <a:lstStyle/>
          <a:p>
            <a:pPr marL="0" lvl="0" indent="0" algn="ctr">
              <a:lnSpc>
                <a:spcPts val="3360"/>
              </a:lnSpc>
              <a:spcBef>
                <a:spcPct val="0"/>
              </a:spcBef>
            </a:pPr>
            <a:r>
              <a:rPr lang="en-US" sz="2800">
                <a:solidFill>
                  <a:srgbClr val="2E2E2E"/>
                </a:solidFill>
                <a:latin typeface="Cabin Medium"/>
                <a:ea typeface="Cabin Medium"/>
                <a:cs typeface="Cabin Medium"/>
                <a:sym typeface="Cabin Medium"/>
              </a:rPr>
              <a:t>Thanh Tâm</a:t>
            </a:r>
          </a:p>
        </p:txBody>
      </p:sp>
      <p:sp>
        <p:nvSpPr>
          <p:cNvPr id="18" name="TextBox 18"/>
          <p:cNvSpPr txBox="1"/>
          <p:nvPr/>
        </p:nvSpPr>
        <p:spPr>
          <a:xfrm>
            <a:off x="12146812" y="7942189"/>
            <a:ext cx="3364925" cy="409575"/>
          </a:xfrm>
          <a:prstGeom prst="rect">
            <a:avLst/>
          </a:prstGeom>
        </p:spPr>
        <p:txBody>
          <a:bodyPr lIns="0" tIns="0" rIns="0" bIns="0" rtlCol="0" anchor="t">
            <a:spAutoFit/>
          </a:bodyPr>
          <a:lstStyle/>
          <a:p>
            <a:pPr marL="0" lvl="0" indent="0" algn="ctr">
              <a:lnSpc>
                <a:spcPts val="3360"/>
              </a:lnSpc>
              <a:spcBef>
                <a:spcPct val="0"/>
              </a:spcBef>
            </a:pPr>
            <a:r>
              <a:rPr lang="en-US" sz="2800">
                <a:solidFill>
                  <a:srgbClr val="2E2E2E"/>
                </a:solidFill>
                <a:latin typeface="Cabin Medium"/>
                <a:ea typeface="Cabin Medium"/>
                <a:cs typeface="Cabin Medium"/>
                <a:sym typeface="Cabin Medium"/>
              </a:rPr>
              <a:t>Minh Thảo</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5F2E0"/>
        </a:solidFill>
        <a:effectLst/>
      </p:bgPr>
    </p:bg>
    <p:spTree>
      <p:nvGrpSpPr>
        <p:cNvPr id="1" name=""/>
        <p:cNvGrpSpPr/>
        <p:nvPr/>
      </p:nvGrpSpPr>
      <p:grpSpPr>
        <a:xfrm>
          <a:off x="0" y="0"/>
          <a:ext cx="0" cy="0"/>
          <a:chOff x="0" y="0"/>
          <a:chExt cx="0" cy="0"/>
        </a:xfrm>
      </p:grpSpPr>
      <p:sp>
        <p:nvSpPr>
          <p:cNvPr id="2" name="AutoShape 2"/>
          <p:cNvSpPr/>
          <p:nvPr/>
        </p:nvSpPr>
        <p:spPr>
          <a:xfrm>
            <a:off x="1244316" y="5887130"/>
            <a:ext cx="17043684" cy="111826"/>
          </a:xfrm>
          <a:prstGeom prst="line">
            <a:avLst/>
          </a:prstGeom>
          <a:ln w="9525" cap="rnd">
            <a:solidFill>
              <a:srgbClr val="2E2E2E"/>
            </a:solidFill>
            <a:prstDash val="solid"/>
            <a:headEnd type="none" w="sm" len="sm"/>
            <a:tailEnd type="none" w="sm" len="sm"/>
          </a:ln>
        </p:spPr>
        <p:txBody>
          <a:bodyPr/>
          <a:lstStyle/>
          <a:p>
            <a:endParaRPr lang="en-US"/>
          </a:p>
        </p:txBody>
      </p:sp>
      <p:sp>
        <p:nvSpPr>
          <p:cNvPr id="3" name="TextBox 3"/>
          <p:cNvSpPr txBox="1"/>
          <p:nvPr/>
        </p:nvSpPr>
        <p:spPr>
          <a:xfrm>
            <a:off x="1812979" y="4371669"/>
            <a:ext cx="2137156" cy="1047750"/>
          </a:xfrm>
          <a:prstGeom prst="rect">
            <a:avLst/>
          </a:prstGeom>
        </p:spPr>
        <p:txBody>
          <a:bodyPr lIns="0" tIns="0" rIns="0" bIns="0" rtlCol="0" anchor="t">
            <a:spAutoFit/>
          </a:bodyPr>
          <a:lstStyle/>
          <a:p>
            <a:pPr algn="ctr">
              <a:lnSpc>
                <a:spcPts val="4199"/>
              </a:lnSpc>
            </a:pPr>
            <a:r>
              <a:rPr lang="en-US" sz="3499">
                <a:solidFill>
                  <a:srgbClr val="2E2E2E"/>
                </a:solidFill>
                <a:latin typeface="Cabin Medium"/>
                <a:ea typeface="Cabin Medium"/>
                <a:cs typeface="Cabin Medium"/>
                <a:sym typeface="Cabin Medium"/>
              </a:rPr>
              <a:t>01. </a:t>
            </a:r>
          </a:p>
          <a:p>
            <a:pPr marL="0" lvl="0" indent="0" algn="ctr">
              <a:lnSpc>
                <a:spcPts val="4199"/>
              </a:lnSpc>
              <a:spcBef>
                <a:spcPct val="0"/>
              </a:spcBef>
            </a:pPr>
            <a:r>
              <a:rPr lang="en-US" sz="3499">
                <a:solidFill>
                  <a:srgbClr val="2E2E2E"/>
                </a:solidFill>
                <a:latin typeface="Cabin Medium"/>
                <a:ea typeface="Cabin Medium"/>
                <a:cs typeface="Cabin Medium"/>
                <a:sym typeface="Cabin Medium"/>
              </a:rPr>
              <a:t>Giới thiệu</a:t>
            </a:r>
          </a:p>
        </p:txBody>
      </p:sp>
      <p:sp>
        <p:nvSpPr>
          <p:cNvPr id="4" name="TextBox 4"/>
          <p:cNvSpPr txBox="1"/>
          <p:nvPr/>
        </p:nvSpPr>
        <p:spPr>
          <a:xfrm>
            <a:off x="6195745" y="6115101"/>
            <a:ext cx="2004072" cy="1047750"/>
          </a:xfrm>
          <a:prstGeom prst="rect">
            <a:avLst/>
          </a:prstGeom>
        </p:spPr>
        <p:txBody>
          <a:bodyPr lIns="0" tIns="0" rIns="0" bIns="0" rtlCol="0" anchor="t">
            <a:spAutoFit/>
          </a:bodyPr>
          <a:lstStyle/>
          <a:p>
            <a:pPr algn="ctr">
              <a:lnSpc>
                <a:spcPts val="4199"/>
              </a:lnSpc>
            </a:pPr>
            <a:r>
              <a:rPr lang="en-US" sz="3499">
                <a:solidFill>
                  <a:srgbClr val="2E2E2E"/>
                </a:solidFill>
                <a:latin typeface="Cabin Medium"/>
                <a:ea typeface="Cabin Medium"/>
                <a:cs typeface="Cabin Medium"/>
                <a:sym typeface="Cabin Medium"/>
              </a:rPr>
              <a:t>02. </a:t>
            </a:r>
          </a:p>
          <a:p>
            <a:pPr marL="0" lvl="0" indent="0" algn="ctr">
              <a:lnSpc>
                <a:spcPts val="4199"/>
              </a:lnSpc>
              <a:spcBef>
                <a:spcPct val="0"/>
              </a:spcBef>
            </a:pPr>
            <a:r>
              <a:rPr lang="en-US" sz="3499">
                <a:solidFill>
                  <a:srgbClr val="2E2E2E"/>
                </a:solidFill>
                <a:latin typeface="Cabin Medium"/>
                <a:ea typeface="Cabin Medium"/>
                <a:cs typeface="Cabin Medium"/>
                <a:sym typeface="Cabin Medium"/>
              </a:rPr>
              <a:t>Dữ liệu</a:t>
            </a:r>
          </a:p>
        </p:txBody>
      </p:sp>
      <p:sp>
        <p:nvSpPr>
          <p:cNvPr id="5" name="TextBox 5"/>
          <p:cNvSpPr txBox="1"/>
          <p:nvPr/>
        </p:nvSpPr>
        <p:spPr>
          <a:xfrm>
            <a:off x="14503382" y="6115101"/>
            <a:ext cx="3561368" cy="1047750"/>
          </a:xfrm>
          <a:prstGeom prst="rect">
            <a:avLst/>
          </a:prstGeom>
        </p:spPr>
        <p:txBody>
          <a:bodyPr lIns="0" tIns="0" rIns="0" bIns="0" rtlCol="0" anchor="t">
            <a:spAutoFit/>
          </a:bodyPr>
          <a:lstStyle/>
          <a:p>
            <a:pPr algn="ctr">
              <a:lnSpc>
                <a:spcPts val="4199"/>
              </a:lnSpc>
            </a:pPr>
            <a:r>
              <a:rPr lang="en-US" sz="3499">
                <a:solidFill>
                  <a:srgbClr val="2E2E2E"/>
                </a:solidFill>
                <a:latin typeface="Cabin Medium"/>
                <a:ea typeface="Cabin Medium"/>
                <a:cs typeface="Cabin Medium"/>
                <a:sym typeface="Cabin Medium"/>
              </a:rPr>
              <a:t>04.</a:t>
            </a:r>
          </a:p>
          <a:p>
            <a:pPr marL="0" lvl="0" indent="0" algn="l">
              <a:lnSpc>
                <a:spcPts val="4199"/>
              </a:lnSpc>
              <a:spcBef>
                <a:spcPct val="0"/>
              </a:spcBef>
            </a:pPr>
            <a:r>
              <a:rPr lang="en-US" sz="3499">
                <a:solidFill>
                  <a:srgbClr val="2E2E2E"/>
                </a:solidFill>
                <a:latin typeface="Cabin Medium"/>
                <a:ea typeface="Cabin Medium"/>
                <a:cs typeface="Cabin Medium"/>
                <a:sym typeface="Cabin Medium"/>
              </a:rPr>
              <a:t>Kiềm thử mô hình</a:t>
            </a:r>
          </a:p>
        </p:txBody>
      </p:sp>
      <p:sp>
        <p:nvSpPr>
          <p:cNvPr id="6" name="TextBox 6"/>
          <p:cNvSpPr txBox="1"/>
          <p:nvPr/>
        </p:nvSpPr>
        <p:spPr>
          <a:xfrm>
            <a:off x="9496514" y="4371669"/>
            <a:ext cx="3583529" cy="1047750"/>
          </a:xfrm>
          <a:prstGeom prst="rect">
            <a:avLst/>
          </a:prstGeom>
        </p:spPr>
        <p:txBody>
          <a:bodyPr wrap="square" lIns="0" tIns="0" rIns="0" bIns="0" rtlCol="0" anchor="t">
            <a:spAutoFit/>
          </a:bodyPr>
          <a:lstStyle/>
          <a:p>
            <a:pPr algn="ctr">
              <a:lnSpc>
                <a:spcPts val="4199"/>
              </a:lnSpc>
            </a:pPr>
            <a:r>
              <a:rPr lang="en-US" sz="3499" dirty="0">
                <a:solidFill>
                  <a:srgbClr val="2E2E2E"/>
                </a:solidFill>
                <a:latin typeface="Cabin Medium"/>
                <a:ea typeface="Cabin Medium"/>
                <a:cs typeface="Cabin Medium"/>
                <a:sym typeface="Cabin Medium"/>
              </a:rPr>
              <a:t>03. </a:t>
            </a:r>
          </a:p>
          <a:p>
            <a:pPr marL="0" lvl="0" indent="0" algn="l">
              <a:lnSpc>
                <a:spcPts val="4199"/>
              </a:lnSpc>
              <a:spcBef>
                <a:spcPct val="0"/>
              </a:spcBef>
            </a:pPr>
            <a:r>
              <a:rPr lang="en-US" sz="3499" dirty="0" err="1">
                <a:solidFill>
                  <a:srgbClr val="2E2E2E"/>
                </a:solidFill>
                <a:latin typeface="Cabin Medium"/>
                <a:ea typeface="Cabin Medium"/>
                <a:cs typeface="Cabin Medium"/>
                <a:sym typeface="Cabin Medium"/>
              </a:rPr>
              <a:t>Xây</a:t>
            </a:r>
            <a:r>
              <a:rPr lang="en-US" sz="3499" dirty="0">
                <a:solidFill>
                  <a:srgbClr val="2E2E2E"/>
                </a:solidFill>
                <a:latin typeface="Cabin Medium"/>
                <a:ea typeface="Cabin Medium"/>
                <a:cs typeface="Cabin Medium"/>
                <a:sym typeface="Cabin Medium"/>
              </a:rPr>
              <a:t> </a:t>
            </a:r>
            <a:r>
              <a:rPr lang="en-US" sz="3499" dirty="0" err="1">
                <a:solidFill>
                  <a:srgbClr val="2E2E2E"/>
                </a:solidFill>
                <a:latin typeface="Cabin Medium"/>
                <a:ea typeface="Cabin Medium"/>
                <a:cs typeface="Cabin Medium"/>
                <a:sym typeface="Cabin Medium"/>
              </a:rPr>
              <a:t>dựng</a:t>
            </a:r>
            <a:r>
              <a:rPr lang="en-US" sz="3499" dirty="0">
                <a:solidFill>
                  <a:srgbClr val="2E2E2E"/>
                </a:solidFill>
                <a:latin typeface="Cabin Medium"/>
                <a:ea typeface="Cabin Medium"/>
                <a:cs typeface="Cabin Medium"/>
                <a:sym typeface="Cabin Medium"/>
              </a:rPr>
              <a:t> </a:t>
            </a:r>
            <a:r>
              <a:rPr lang="en-US" sz="3499" dirty="0" err="1">
                <a:solidFill>
                  <a:srgbClr val="2E2E2E"/>
                </a:solidFill>
                <a:latin typeface="Cabin Medium"/>
                <a:ea typeface="Cabin Medium"/>
                <a:cs typeface="Cabin Medium"/>
                <a:sym typeface="Cabin Medium"/>
              </a:rPr>
              <a:t>mô</a:t>
            </a:r>
            <a:r>
              <a:rPr lang="en-US" sz="3499" dirty="0">
                <a:solidFill>
                  <a:srgbClr val="2E2E2E"/>
                </a:solidFill>
                <a:latin typeface="Cabin Medium"/>
                <a:ea typeface="Cabin Medium"/>
                <a:cs typeface="Cabin Medium"/>
                <a:sym typeface="Cabin Medium"/>
              </a:rPr>
              <a:t> </a:t>
            </a:r>
            <a:r>
              <a:rPr lang="en-US" sz="3499" dirty="0" err="1">
                <a:solidFill>
                  <a:srgbClr val="2E2E2E"/>
                </a:solidFill>
                <a:latin typeface="Cabin Medium"/>
                <a:ea typeface="Cabin Medium"/>
                <a:cs typeface="Cabin Medium"/>
                <a:sym typeface="Cabin Medium"/>
              </a:rPr>
              <a:t>hình</a:t>
            </a:r>
            <a:endParaRPr lang="en-US" sz="3499" dirty="0">
              <a:solidFill>
                <a:srgbClr val="2E2E2E"/>
              </a:solidFill>
              <a:latin typeface="Cabin Medium"/>
              <a:ea typeface="Cabin Medium"/>
              <a:cs typeface="Cabin Medium"/>
              <a:sym typeface="Cabin Medium"/>
            </a:endParaRPr>
          </a:p>
        </p:txBody>
      </p:sp>
      <p:sp>
        <p:nvSpPr>
          <p:cNvPr id="7" name="Freeform 7"/>
          <p:cNvSpPr/>
          <p:nvPr/>
        </p:nvSpPr>
        <p:spPr>
          <a:xfrm>
            <a:off x="781888" y="5575448"/>
            <a:ext cx="462427" cy="620329"/>
          </a:xfrm>
          <a:custGeom>
            <a:avLst/>
            <a:gdLst/>
            <a:ahLst/>
            <a:cxnLst/>
            <a:rect l="l" t="t" r="r" b="b"/>
            <a:pathLst>
              <a:path w="462427" h="620329">
                <a:moveTo>
                  <a:pt x="0" y="0"/>
                </a:moveTo>
                <a:lnTo>
                  <a:pt x="462428" y="0"/>
                </a:lnTo>
                <a:lnTo>
                  <a:pt x="462428" y="620329"/>
                </a:lnTo>
                <a:lnTo>
                  <a:pt x="0" y="62032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Freeform 8"/>
          <p:cNvSpPr/>
          <p:nvPr/>
        </p:nvSpPr>
        <p:spPr>
          <a:xfrm>
            <a:off x="4682784" y="5681417"/>
            <a:ext cx="473421" cy="635078"/>
          </a:xfrm>
          <a:custGeom>
            <a:avLst/>
            <a:gdLst/>
            <a:ahLst/>
            <a:cxnLst/>
            <a:rect l="l" t="t" r="r" b="b"/>
            <a:pathLst>
              <a:path w="473421" h="635078">
                <a:moveTo>
                  <a:pt x="0" y="0"/>
                </a:moveTo>
                <a:lnTo>
                  <a:pt x="473422" y="0"/>
                </a:lnTo>
                <a:lnTo>
                  <a:pt x="473422" y="635078"/>
                </a:lnTo>
                <a:lnTo>
                  <a:pt x="0" y="63507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9"/>
          <p:cNvSpPr/>
          <p:nvPr/>
        </p:nvSpPr>
        <p:spPr>
          <a:xfrm>
            <a:off x="8971343" y="5681417"/>
            <a:ext cx="473421" cy="635078"/>
          </a:xfrm>
          <a:custGeom>
            <a:avLst/>
            <a:gdLst/>
            <a:ahLst/>
            <a:cxnLst/>
            <a:rect l="l" t="t" r="r" b="b"/>
            <a:pathLst>
              <a:path w="473421" h="635078">
                <a:moveTo>
                  <a:pt x="0" y="0"/>
                </a:moveTo>
                <a:lnTo>
                  <a:pt x="473421" y="0"/>
                </a:lnTo>
                <a:lnTo>
                  <a:pt x="473421" y="635078"/>
                </a:lnTo>
                <a:lnTo>
                  <a:pt x="0" y="63507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0" name="Freeform 10"/>
          <p:cNvSpPr/>
          <p:nvPr/>
        </p:nvSpPr>
        <p:spPr>
          <a:xfrm>
            <a:off x="13259901" y="5681417"/>
            <a:ext cx="473421" cy="635078"/>
          </a:xfrm>
          <a:custGeom>
            <a:avLst/>
            <a:gdLst/>
            <a:ahLst/>
            <a:cxnLst/>
            <a:rect l="l" t="t" r="r" b="b"/>
            <a:pathLst>
              <a:path w="473421" h="635078">
                <a:moveTo>
                  <a:pt x="0" y="0"/>
                </a:moveTo>
                <a:lnTo>
                  <a:pt x="473421" y="0"/>
                </a:lnTo>
                <a:lnTo>
                  <a:pt x="473421" y="635078"/>
                </a:lnTo>
                <a:lnTo>
                  <a:pt x="0" y="63507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1" name="TextBox 11"/>
          <p:cNvSpPr txBox="1"/>
          <p:nvPr/>
        </p:nvSpPr>
        <p:spPr>
          <a:xfrm>
            <a:off x="1018599" y="963227"/>
            <a:ext cx="5116067" cy="1358900"/>
          </a:xfrm>
          <a:prstGeom prst="rect">
            <a:avLst/>
          </a:prstGeom>
        </p:spPr>
        <p:txBody>
          <a:bodyPr lIns="0" tIns="0" rIns="0" bIns="0" rtlCol="0" anchor="t">
            <a:spAutoFit/>
          </a:bodyPr>
          <a:lstStyle/>
          <a:p>
            <a:pPr marL="0" lvl="0" indent="0" algn="l">
              <a:lnSpc>
                <a:spcPts val="10450"/>
              </a:lnSpc>
            </a:pPr>
            <a:r>
              <a:rPr lang="en-US" sz="9500">
                <a:solidFill>
                  <a:srgbClr val="2E2E2E"/>
                </a:solidFill>
                <a:latin typeface="Cabin"/>
                <a:ea typeface="Cabin"/>
                <a:cs typeface="Cabin"/>
                <a:sym typeface="Cabin"/>
              </a:rPr>
              <a:t>Mục lục</a:t>
            </a:r>
          </a:p>
        </p:txBody>
      </p:sp>
      <p:sp>
        <p:nvSpPr>
          <p:cNvPr id="12" name="Freeform 12"/>
          <p:cNvSpPr/>
          <p:nvPr/>
        </p:nvSpPr>
        <p:spPr>
          <a:xfrm>
            <a:off x="11288279" y="877502"/>
            <a:ext cx="8261138" cy="1922592"/>
          </a:xfrm>
          <a:custGeom>
            <a:avLst/>
            <a:gdLst/>
            <a:ahLst/>
            <a:cxnLst/>
            <a:rect l="l" t="t" r="r" b="b"/>
            <a:pathLst>
              <a:path w="8261138" h="1922592">
                <a:moveTo>
                  <a:pt x="0" y="0"/>
                </a:moveTo>
                <a:lnTo>
                  <a:pt x="8261138" y="0"/>
                </a:lnTo>
                <a:lnTo>
                  <a:pt x="8261138" y="1922592"/>
                </a:lnTo>
                <a:lnTo>
                  <a:pt x="0" y="192259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3" name="Group 13"/>
          <p:cNvGrpSpPr/>
          <p:nvPr/>
        </p:nvGrpSpPr>
        <p:grpSpPr>
          <a:xfrm>
            <a:off x="1018599" y="9258300"/>
            <a:ext cx="2931535" cy="598914"/>
            <a:chOff x="0" y="0"/>
            <a:chExt cx="3908714" cy="798551"/>
          </a:xfrm>
        </p:grpSpPr>
        <p:sp>
          <p:nvSpPr>
            <p:cNvPr id="14" name="Freeform 14"/>
            <p:cNvSpPr/>
            <p:nvPr/>
          </p:nvSpPr>
          <p:spPr>
            <a:xfrm>
              <a:off x="0" y="0"/>
              <a:ext cx="682398" cy="798551"/>
            </a:xfrm>
            <a:custGeom>
              <a:avLst/>
              <a:gdLst/>
              <a:ahLst/>
              <a:cxnLst/>
              <a:rect l="l" t="t" r="r" b="b"/>
              <a:pathLst>
                <a:path w="682398" h="798551">
                  <a:moveTo>
                    <a:pt x="0" y="0"/>
                  </a:moveTo>
                  <a:lnTo>
                    <a:pt x="682398" y="0"/>
                  </a:lnTo>
                  <a:lnTo>
                    <a:pt x="682398" y="798551"/>
                  </a:lnTo>
                  <a:lnTo>
                    <a:pt x="0" y="79855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5" name="TextBox 15"/>
            <p:cNvSpPr txBox="1"/>
            <p:nvPr/>
          </p:nvSpPr>
          <p:spPr>
            <a:xfrm>
              <a:off x="911583" y="229736"/>
              <a:ext cx="2997131" cy="339079"/>
            </a:xfrm>
            <a:prstGeom prst="rect">
              <a:avLst/>
            </a:prstGeom>
          </p:spPr>
          <p:txBody>
            <a:bodyPr lIns="0" tIns="0" rIns="0" bIns="0" rtlCol="0" anchor="t">
              <a:spAutoFit/>
            </a:bodyPr>
            <a:lstStyle/>
            <a:p>
              <a:pPr algn="l">
                <a:lnSpc>
                  <a:spcPts val="2018"/>
                </a:lnSpc>
              </a:pPr>
              <a:r>
                <a:rPr lang="en-US" sz="1682">
                  <a:solidFill>
                    <a:srgbClr val="2E2E2E"/>
                  </a:solidFill>
                  <a:latin typeface="Cabin Medium"/>
                  <a:ea typeface="Cabin Medium"/>
                  <a:cs typeface="Cabin Medium"/>
                  <a:sym typeface="Cabin Medium"/>
                </a:rPr>
                <a:t>Nhóm 7</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633231" y="-244335"/>
            <a:ext cx="9023773" cy="11042534"/>
            <a:chOff x="0" y="0"/>
            <a:chExt cx="60700010" cy="74279570"/>
          </a:xfrm>
        </p:grpSpPr>
        <p:sp>
          <p:nvSpPr>
            <p:cNvPr id="3" name="Freeform 3"/>
            <p:cNvSpPr/>
            <p:nvPr/>
          </p:nvSpPr>
          <p:spPr>
            <a:xfrm>
              <a:off x="72390" y="72390"/>
              <a:ext cx="60555227" cy="74134789"/>
            </a:xfrm>
            <a:custGeom>
              <a:avLst/>
              <a:gdLst/>
              <a:ahLst/>
              <a:cxnLst/>
              <a:rect l="l" t="t" r="r" b="b"/>
              <a:pathLst>
                <a:path w="60555227" h="74134789">
                  <a:moveTo>
                    <a:pt x="0" y="0"/>
                  </a:moveTo>
                  <a:lnTo>
                    <a:pt x="60555227" y="0"/>
                  </a:lnTo>
                  <a:lnTo>
                    <a:pt x="60555227" y="74134789"/>
                  </a:lnTo>
                  <a:lnTo>
                    <a:pt x="0" y="74134789"/>
                  </a:lnTo>
                  <a:lnTo>
                    <a:pt x="0" y="0"/>
                  </a:lnTo>
                  <a:close/>
                </a:path>
              </a:pathLst>
            </a:custGeom>
            <a:solidFill>
              <a:srgbClr val="F5F2E0"/>
            </a:solidFill>
          </p:spPr>
          <p:txBody>
            <a:bodyPr/>
            <a:lstStyle/>
            <a:p>
              <a:endParaRPr lang="en-US"/>
            </a:p>
          </p:txBody>
        </p:sp>
        <p:sp>
          <p:nvSpPr>
            <p:cNvPr id="4" name="Freeform 4"/>
            <p:cNvSpPr/>
            <p:nvPr/>
          </p:nvSpPr>
          <p:spPr>
            <a:xfrm>
              <a:off x="0" y="0"/>
              <a:ext cx="60700010" cy="74279571"/>
            </a:xfrm>
            <a:custGeom>
              <a:avLst/>
              <a:gdLst/>
              <a:ahLst/>
              <a:cxnLst/>
              <a:rect l="l" t="t" r="r" b="b"/>
              <a:pathLst>
                <a:path w="60700010" h="74279571">
                  <a:moveTo>
                    <a:pt x="60555231" y="74134793"/>
                  </a:moveTo>
                  <a:lnTo>
                    <a:pt x="60700010" y="74134793"/>
                  </a:lnTo>
                  <a:lnTo>
                    <a:pt x="60700010" y="74279571"/>
                  </a:lnTo>
                  <a:lnTo>
                    <a:pt x="60555231" y="74279571"/>
                  </a:lnTo>
                  <a:lnTo>
                    <a:pt x="60555231" y="74134793"/>
                  </a:lnTo>
                  <a:close/>
                  <a:moveTo>
                    <a:pt x="0" y="144780"/>
                  </a:moveTo>
                  <a:lnTo>
                    <a:pt x="144780" y="144780"/>
                  </a:lnTo>
                  <a:lnTo>
                    <a:pt x="144780" y="74134793"/>
                  </a:lnTo>
                  <a:lnTo>
                    <a:pt x="0" y="74134793"/>
                  </a:lnTo>
                  <a:lnTo>
                    <a:pt x="0" y="144780"/>
                  </a:lnTo>
                  <a:close/>
                  <a:moveTo>
                    <a:pt x="0" y="74134793"/>
                  </a:moveTo>
                  <a:lnTo>
                    <a:pt x="144780" y="74134793"/>
                  </a:lnTo>
                  <a:lnTo>
                    <a:pt x="144780" y="74279571"/>
                  </a:lnTo>
                  <a:lnTo>
                    <a:pt x="0" y="74279571"/>
                  </a:lnTo>
                  <a:lnTo>
                    <a:pt x="0" y="74134793"/>
                  </a:lnTo>
                  <a:close/>
                  <a:moveTo>
                    <a:pt x="60555231" y="144780"/>
                  </a:moveTo>
                  <a:lnTo>
                    <a:pt x="60700010" y="144780"/>
                  </a:lnTo>
                  <a:lnTo>
                    <a:pt x="60700010" y="74134793"/>
                  </a:lnTo>
                  <a:lnTo>
                    <a:pt x="60555231" y="74134793"/>
                  </a:lnTo>
                  <a:lnTo>
                    <a:pt x="60555231" y="144780"/>
                  </a:lnTo>
                  <a:close/>
                  <a:moveTo>
                    <a:pt x="144780" y="74134793"/>
                  </a:moveTo>
                  <a:lnTo>
                    <a:pt x="60555231" y="74134793"/>
                  </a:lnTo>
                  <a:lnTo>
                    <a:pt x="60555231" y="74279571"/>
                  </a:lnTo>
                  <a:lnTo>
                    <a:pt x="144780" y="74279571"/>
                  </a:lnTo>
                  <a:lnTo>
                    <a:pt x="144780" y="74134793"/>
                  </a:lnTo>
                  <a:close/>
                  <a:moveTo>
                    <a:pt x="60555231" y="0"/>
                  </a:moveTo>
                  <a:lnTo>
                    <a:pt x="60700010" y="0"/>
                  </a:lnTo>
                  <a:lnTo>
                    <a:pt x="60700010" y="144780"/>
                  </a:lnTo>
                  <a:lnTo>
                    <a:pt x="60555231" y="144780"/>
                  </a:lnTo>
                  <a:lnTo>
                    <a:pt x="60555231" y="0"/>
                  </a:lnTo>
                  <a:close/>
                  <a:moveTo>
                    <a:pt x="0" y="0"/>
                  </a:moveTo>
                  <a:lnTo>
                    <a:pt x="144780" y="0"/>
                  </a:lnTo>
                  <a:lnTo>
                    <a:pt x="144780" y="144780"/>
                  </a:lnTo>
                  <a:lnTo>
                    <a:pt x="0" y="144780"/>
                  </a:lnTo>
                  <a:lnTo>
                    <a:pt x="0" y="0"/>
                  </a:lnTo>
                  <a:close/>
                  <a:moveTo>
                    <a:pt x="144780" y="0"/>
                  </a:moveTo>
                  <a:lnTo>
                    <a:pt x="60555231" y="0"/>
                  </a:lnTo>
                  <a:lnTo>
                    <a:pt x="60555231" y="144780"/>
                  </a:lnTo>
                  <a:lnTo>
                    <a:pt x="144780" y="144780"/>
                  </a:lnTo>
                  <a:lnTo>
                    <a:pt x="144780" y="0"/>
                  </a:lnTo>
                  <a:close/>
                </a:path>
              </a:pathLst>
            </a:custGeom>
            <a:solidFill>
              <a:srgbClr val="A6CD70"/>
            </a:solidFill>
          </p:spPr>
          <p:txBody>
            <a:bodyPr/>
            <a:lstStyle/>
            <a:p>
              <a:endParaRPr lang="en-US"/>
            </a:p>
          </p:txBody>
        </p:sp>
      </p:grpSp>
      <p:grpSp>
        <p:nvGrpSpPr>
          <p:cNvPr id="5" name="Group 5"/>
          <p:cNvGrpSpPr/>
          <p:nvPr/>
        </p:nvGrpSpPr>
        <p:grpSpPr>
          <a:xfrm>
            <a:off x="873423" y="4660150"/>
            <a:ext cx="7818861" cy="4691316"/>
            <a:chOff x="0" y="0"/>
            <a:chExt cx="6350000" cy="3810000"/>
          </a:xfrm>
        </p:grpSpPr>
        <p:sp>
          <p:nvSpPr>
            <p:cNvPr id="6" name="Freeform 6"/>
            <p:cNvSpPr/>
            <p:nvPr/>
          </p:nvSpPr>
          <p:spPr>
            <a:xfrm>
              <a:off x="0" y="0"/>
              <a:ext cx="6350000" cy="3810000"/>
            </a:xfrm>
            <a:custGeom>
              <a:avLst/>
              <a:gdLst/>
              <a:ahLst/>
              <a:cxnLst/>
              <a:rect l="l" t="t" r="r" b="b"/>
              <a:pathLst>
                <a:path w="6350000" h="3810000">
                  <a:moveTo>
                    <a:pt x="0" y="3175000"/>
                  </a:moveTo>
                  <a:lnTo>
                    <a:pt x="0" y="635000"/>
                  </a:lnTo>
                  <a:cubicBezTo>
                    <a:pt x="0" y="284480"/>
                    <a:pt x="284480" y="0"/>
                    <a:pt x="635000" y="0"/>
                  </a:cubicBezTo>
                  <a:lnTo>
                    <a:pt x="5715000" y="0"/>
                  </a:lnTo>
                  <a:cubicBezTo>
                    <a:pt x="6065520" y="0"/>
                    <a:pt x="6350000" y="284480"/>
                    <a:pt x="6350000" y="635000"/>
                  </a:cubicBezTo>
                  <a:lnTo>
                    <a:pt x="6350000" y="3175000"/>
                  </a:lnTo>
                  <a:cubicBezTo>
                    <a:pt x="6350000" y="3525520"/>
                    <a:pt x="6065520" y="3810000"/>
                    <a:pt x="5715000" y="3810000"/>
                  </a:cubicBezTo>
                  <a:lnTo>
                    <a:pt x="635000" y="3810000"/>
                  </a:lnTo>
                  <a:cubicBezTo>
                    <a:pt x="284480" y="3810000"/>
                    <a:pt x="0" y="3525520"/>
                    <a:pt x="0" y="3175000"/>
                  </a:cubicBezTo>
                  <a:close/>
                </a:path>
              </a:pathLst>
            </a:custGeom>
            <a:blipFill>
              <a:blip r:embed="rId2"/>
              <a:stretch>
                <a:fillRect l="-3347" r="-3347"/>
              </a:stretch>
            </a:blipFill>
          </p:spPr>
          <p:txBody>
            <a:bodyPr/>
            <a:lstStyle/>
            <a:p>
              <a:endParaRPr lang="en-US"/>
            </a:p>
          </p:txBody>
        </p:sp>
      </p:grpSp>
      <p:grpSp>
        <p:nvGrpSpPr>
          <p:cNvPr id="7" name="Group 7"/>
          <p:cNvGrpSpPr/>
          <p:nvPr/>
        </p:nvGrpSpPr>
        <p:grpSpPr>
          <a:xfrm>
            <a:off x="9730195" y="2844425"/>
            <a:ext cx="7529105" cy="5890394"/>
            <a:chOff x="0" y="0"/>
            <a:chExt cx="5680065" cy="4443798"/>
          </a:xfrm>
        </p:grpSpPr>
        <p:sp>
          <p:nvSpPr>
            <p:cNvPr id="8" name="Freeform 8"/>
            <p:cNvSpPr/>
            <p:nvPr/>
          </p:nvSpPr>
          <p:spPr>
            <a:xfrm>
              <a:off x="0" y="0"/>
              <a:ext cx="5680065" cy="4443798"/>
            </a:xfrm>
            <a:custGeom>
              <a:avLst/>
              <a:gdLst/>
              <a:ahLst/>
              <a:cxnLst/>
              <a:rect l="l" t="t" r="r" b="b"/>
              <a:pathLst>
                <a:path w="5680065" h="4443798">
                  <a:moveTo>
                    <a:pt x="30848" y="0"/>
                  </a:moveTo>
                  <a:lnTo>
                    <a:pt x="5649217" y="0"/>
                  </a:lnTo>
                  <a:cubicBezTo>
                    <a:pt x="5666254" y="0"/>
                    <a:pt x="5680065" y="13811"/>
                    <a:pt x="5680065" y="30848"/>
                  </a:cubicBezTo>
                  <a:lnTo>
                    <a:pt x="5680065" y="4412950"/>
                  </a:lnTo>
                  <a:cubicBezTo>
                    <a:pt x="5680065" y="4429987"/>
                    <a:pt x="5666254" y="4443798"/>
                    <a:pt x="5649217" y="4443798"/>
                  </a:cubicBezTo>
                  <a:lnTo>
                    <a:pt x="30848" y="4443798"/>
                  </a:lnTo>
                  <a:cubicBezTo>
                    <a:pt x="13811" y="4443798"/>
                    <a:pt x="0" y="4429987"/>
                    <a:pt x="0" y="4412950"/>
                  </a:cubicBezTo>
                  <a:lnTo>
                    <a:pt x="0" y="30848"/>
                  </a:lnTo>
                  <a:cubicBezTo>
                    <a:pt x="0" y="13811"/>
                    <a:pt x="13811" y="0"/>
                    <a:pt x="30848" y="0"/>
                  </a:cubicBezTo>
                  <a:close/>
                </a:path>
              </a:pathLst>
            </a:custGeom>
            <a:solidFill>
              <a:srgbClr val="F5F2E0"/>
            </a:solidFill>
            <a:ln cap="rnd">
              <a:noFill/>
              <a:prstDash val="sysDot"/>
              <a:round/>
            </a:ln>
          </p:spPr>
          <p:txBody>
            <a:bodyPr/>
            <a:lstStyle/>
            <a:p>
              <a:endParaRPr lang="en-US"/>
            </a:p>
          </p:txBody>
        </p:sp>
        <p:sp>
          <p:nvSpPr>
            <p:cNvPr id="9" name="TextBox 9"/>
            <p:cNvSpPr txBox="1"/>
            <p:nvPr/>
          </p:nvSpPr>
          <p:spPr>
            <a:xfrm>
              <a:off x="0" y="-47625"/>
              <a:ext cx="5680065" cy="4491423"/>
            </a:xfrm>
            <a:prstGeom prst="rect">
              <a:avLst/>
            </a:prstGeom>
          </p:spPr>
          <p:txBody>
            <a:bodyPr lIns="254000" tIns="254000" rIns="254000" bIns="254000" rtlCol="0" anchor="ctr"/>
            <a:lstStyle/>
            <a:p>
              <a:pPr marL="582925" lvl="1" indent="-291463" algn="just">
                <a:lnSpc>
                  <a:spcPts val="3779"/>
                </a:lnSpc>
                <a:buFont typeface="Arial"/>
                <a:buChar char="•"/>
              </a:pPr>
              <a:r>
                <a:rPr lang="en-US" sz="2699">
                  <a:solidFill>
                    <a:srgbClr val="2E2E2E"/>
                  </a:solidFill>
                  <a:latin typeface="Cabin"/>
                  <a:ea typeface="Cabin"/>
                  <a:cs typeface="Cabin"/>
                  <a:sym typeface="Cabin"/>
                </a:rPr>
                <a:t>Việc tìm chỗ đậu xe, đặc biệt là trong các khu vực thành phố hoặc giờ cao điểm, thường khó khăn. Đồng thời, nó ảnh hưởng tiêu cực đến môi trường do lượng khí thải từ các phương tiện giao thông. </a:t>
              </a:r>
            </a:p>
            <a:p>
              <a:pPr marL="582925" lvl="1" indent="-291463" algn="just">
                <a:lnSpc>
                  <a:spcPts val="3779"/>
                </a:lnSpc>
                <a:buFont typeface="Arial"/>
                <a:buChar char="•"/>
              </a:pPr>
              <a:r>
                <a:rPr lang="en-US" sz="2699">
                  <a:solidFill>
                    <a:srgbClr val="2E2E2E"/>
                  </a:solidFill>
                  <a:latin typeface="Cabin"/>
                  <a:ea typeface="Cabin"/>
                  <a:cs typeface="Cabin"/>
                  <a:sym typeface="Cabin"/>
                </a:rPr>
                <a:t>Một hệ thống có khả năng cung cấp thông tin cập nhật về vị trí của các điểm đỗ xe trống gần nhất sẽ giúp người lái xe lên kế hoạch phù hợp, giảm thời gian tìm kiếm và giảm lượng khí thải không cần thiết. </a:t>
              </a:r>
            </a:p>
          </p:txBody>
        </p:sp>
      </p:grpSp>
      <p:sp>
        <p:nvSpPr>
          <p:cNvPr id="10" name="Freeform 10"/>
          <p:cNvSpPr/>
          <p:nvPr/>
        </p:nvSpPr>
        <p:spPr>
          <a:xfrm rot="-207989">
            <a:off x="1524290" y="1936179"/>
            <a:ext cx="6672405" cy="1625640"/>
          </a:xfrm>
          <a:custGeom>
            <a:avLst/>
            <a:gdLst/>
            <a:ahLst/>
            <a:cxnLst/>
            <a:rect l="l" t="t" r="r" b="b"/>
            <a:pathLst>
              <a:path w="6672405" h="1625640">
                <a:moveTo>
                  <a:pt x="0" y="0"/>
                </a:moveTo>
                <a:lnTo>
                  <a:pt x="6672404" y="0"/>
                </a:lnTo>
                <a:lnTo>
                  <a:pt x="6672404" y="1625640"/>
                </a:lnTo>
                <a:lnTo>
                  <a:pt x="0" y="16256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Freeform 11"/>
          <p:cNvSpPr/>
          <p:nvPr/>
        </p:nvSpPr>
        <p:spPr>
          <a:xfrm rot="-1347984" flipH="1">
            <a:off x="16285969" y="571726"/>
            <a:ext cx="7112830" cy="931134"/>
          </a:xfrm>
          <a:custGeom>
            <a:avLst/>
            <a:gdLst/>
            <a:ahLst/>
            <a:cxnLst/>
            <a:rect l="l" t="t" r="r" b="b"/>
            <a:pathLst>
              <a:path w="7112830" h="931134">
                <a:moveTo>
                  <a:pt x="7112830" y="0"/>
                </a:moveTo>
                <a:lnTo>
                  <a:pt x="0" y="0"/>
                </a:lnTo>
                <a:lnTo>
                  <a:pt x="0" y="931134"/>
                </a:lnTo>
                <a:lnTo>
                  <a:pt x="7112830" y="931134"/>
                </a:lnTo>
                <a:lnTo>
                  <a:pt x="711283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Freeform 12"/>
          <p:cNvSpPr/>
          <p:nvPr/>
        </p:nvSpPr>
        <p:spPr>
          <a:xfrm>
            <a:off x="9144000" y="9105243"/>
            <a:ext cx="1172391" cy="1572719"/>
          </a:xfrm>
          <a:custGeom>
            <a:avLst/>
            <a:gdLst/>
            <a:ahLst/>
            <a:cxnLst/>
            <a:rect l="l" t="t" r="r" b="b"/>
            <a:pathLst>
              <a:path w="1172391" h="1572719">
                <a:moveTo>
                  <a:pt x="0" y="0"/>
                </a:moveTo>
                <a:lnTo>
                  <a:pt x="1172391" y="0"/>
                </a:lnTo>
                <a:lnTo>
                  <a:pt x="1172391" y="1572719"/>
                </a:lnTo>
                <a:lnTo>
                  <a:pt x="0" y="157271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grpSp>
        <p:nvGrpSpPr>
          <p:cNvPr id="13" name="Group 13"/>
          <p:cNvGrpSpPr/>
          <p:nvPr/>
        </p:nvGrpSpPr>
        <p:grpSpPr>
          <a:xfrm>
            <a:off x="1028700" y="429786"/>
            <a:ext cx="2931535" cy="598914"/>
            <a:chOff x="0" y="0"/>
            <a:chExt cx="3908714" cy="798551"/>
          </a:xfrm>
        </p:grpSpPr>
        <p:sp>
          <p:nvSpPr>
            <p:cNvPr id="14" name="Freeform 14"/>
            <p:cNvSpPr/>
            <p:nvPr/>
          </p:nvSpPr>
          <p:spPr>
            <a:xfrm>
              <a:off x="0" y="0"/>
              <a:ext cx="682398" cy="798551"/>
            </a:xfrm>
            <a:custGeom>
              <a:avLst/>
              <a:gdLst/>
              <a:ahLst/>
              <a:cxnLst/>
              <a:rect l="l" t="t" r="r" b="b"/>
              <a:pathLst>
                <a:path w="682398" h="798551">
                  <a:moveTo>
                    <a:pt x="0" y="0"/>
                  </a:moveTo>
                  <a:lnTo>
                    <a:pt x="682398" y="0"/>
                  </a:lnTo>
                  <a:lnTo>
                    <a:pt x="682398" y="798551"/>
                  </a:lnTo>
                  <a:lnTo>
                    <a:pt x="0" y="79855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15" name="TextBox 15"/>
            <p:cNvSpPr txBox="1"/>
            <p:nvPr/>
          </p:nvSpPr>
          <p:spPr>
            <a:xfrm>
              <a:off x="911583" y="229736"/>
              <a:ext cx="2997131" cy="339079"/>
            </a:xfrm>
            <a:prstGeom prst="rect">
              <a:avLst/>
            </a:prstGeom>
          </p:spPr>
          <p:txBody>
            <a:bodyPr lIns="0" tIns="0" rIns="0" bIns="0" rtlCol="0" anchor="t">
              <a:spAutoFit/>
            </a:bodyPr>
            <a:lstStyle/>
            <a:p>
              <a:pPr algn="l">
                <a:lnSpc>
                  <a:spcPts val="2018"/>
                </a:lnSpc>
              </a:pPr>
              <a:r>
                <a:rPr lang="en-US" sz="1682">
                  <a:solidFill>
                    <a:srgbClr val="2E2E2E"/>
                  </a:solidFill>
                  <a:latin typeface="Cabin Medium"/>
                  <a:ea typeface="Cabin Medium"/>
                  <a:cs typeface="Cabin Medium"/>
                  <a:sym typeface="Cabin Medium"/>
                </a:rPr>
                <a:t>Nhóm 7</a:t>
              </a:r>
            </a:p>
          </p:txBody>
        </p:sp>
      </p:grpSp>
      <p:sp>
        <p:nvSpPr>
          <p:cNvPr id="16" name="TextBox 16"/>
          <p:cNvSpPr txBox="1"/>
          <p:nvPr/>
        </p:nvSpPr>
        <p:spPr>
          <a:xfrm>
            <a:off x="1322597" y="2265553"/>
            <a:ext cx="7320205" cy="1233943"/>
          </a:xfrm>
          <a:prstGeom prst="rect">
            <a:avLst/>
          </a:prstGeom>
        </p:spPr>
        <p:txBody>
          <a:bodyPr lIns="0" tIns="0" rIns="0" bIns="0" rtlCol="0" anchor="t">
            <a:spAutoFit/>
          </a:bodyPr>
          <a:lstStyle/>
          <a:p>
            <a:pPr marL="0" lvl="0" indent="0" algn="ctr">
              <a:lnSpc>
                <a:spcPts val="9456"/>
              </a:lnSpc>
            </a:pPr>
            <a:r>
              <a:rPr lang="en-US" sz="8596">
                <a:solidFill>
                  <a:srgbClr val="2E2E2E"/>
                </a:solidFill>
                <a:latin typeface="Cabin"/>
                <a:ea typeface="Cabin"/>
                <a:cs typeface="Cabin"/>
                <a:sym typeface="Cabin"/>
              </a:rPr>
              <a:t>01. Giới thiệu </a:t>
            </a:r>
          </a:p>
        </p:txBody>
      </p:sp>
      <p:sp>
        <p:nvSpPr>
          <p:cNvPr id="17" name="TextBox 17"/>
          <p:cNvSpPr txBox="1"/>
          <p:nvPr/>
        </p:nvSpPr>
        <p:spPr>
          <a:xfrm>
            <a:off x="10316391" y="1927416"/>
            <a:ext cx="4126141" cy="523875"/>
          </a:xfrm>
          <a:prstGeom prst="rect">
            <a:avLst/>
          </a:prstGeom>
        </p:spPr>
        <p:txBody>
          <a:bodyPr lIns="0" tIns="0" rIns="0" bIns="0" rtlCol="0" anchor="t">
            <a:spAutoFit/>
          </a:bodyPr>
          <a:lstStyle/>
          <a:p>
            <a:pPr marL="0" lvl="0" indent="0" algn="l">
              <a:lnSpc>
                <a:spcPts val="4199"/>
              </a:lnSpc>
              <a:spcBef>
                <a:spcPct val="0"/>
              </a:spcBef>
            </a:pPr>
            <a:r>
              <a:rPr lang="en-US" sz="3499">
                <a:solidFill>
                  <a:srgbClr val="2E2E2E"/>
                </a:solidFill>
                <a:latin typeface="Cabin Bold"/>
                <a:ea typeface="Cabin Bold"/>
                <a:cs typeface="Cabin Bold"/>
                <a:sym typeface="Cabin Bold"/>
              </a:rPr>
              <a:t>Lý do chọn đề tài</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5F2E0"/>
        </a:solidFill>
        <a:effectLst/>
      </p:bgPr>
    </p:bg>
    <p:spTree>
      <p:nvGrpSpPr>
        <p:cNvPr id="1" name=""/>
        <p:cNvGrpSpPr/>
        <p:nvPr/>
      </p:nvGrpSpPr>
      <p:grpSpPr>
        <a:xfrm>
          <a:off x="0" y="0"/>
          <a:ext cx="0" cy="0"/>
          <a:chOff x="0" y="0"/>
          <a:chExt cx="0" cy="0"/>
        </a:xfrm>
      </p:grpSpPr>
      <p:grpSp>
        <p:nvGrpSpPr>
          <p:cNvPr id="2" name="Group 2"/>
          <p:cNvGrpSpPr/>
          <p:nvPr/>
        </p:nvGrpSpPr>
        <p:grpSpPr>
          <a:xfrm>
            <a:off x="15294022" y="417029"/>
            <a:ext cx="2993978" cy="611671"/>
            <a:chOff x="0" y="0"/>
            <a:chExt cx="3991970" cy="815561"/>
          </a:xfrm>
        </p:grpSpPr>
        <p:sp>
          <p:nvSpPr>
            <p:cNvPr id="3" name="Freeform 3"/>
            <p:cNvSpPr/>
            <p:nvPr/>
          </p:nvSpPr>
          <p:spPr>
            <a:xfrm>
              <a:off x="0" y="0"/>
              <a:ext cx="696934" cy="815561"/>
            </a:xfrm>
            <a:custGeom>
              <a:avLst/>
              <a:gdLst/>
              <a:ahLst/>
              <a:cxnLst/>
              <a:rect l="l" t="t" r="r" b="b"/>
              <a:pathLst>
                <a:path w="696934" h="815561">
                  <a:moveTo>
                    <a:pt x="0" y="0"/>
                  </a:moveTo>
                  <a:lnTo>
                    <a:pt x="696934" y="0"/>
                  </a:lnTo>
                  <a:lnTo>
                    <a:pt x="696934" y="815561"/>
                  </a:lnTo>
                  <a:lnTo>
                    <a:pt x="0" y="8155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930999" y="239164"/>
              <a:ext cx="3060971" cy="337233"/>
            </a:xfrm>
            <a:prstGeom prst="rect">
              <a:avLst/>
            </a:prstGeom>
          </p:spPr>
          <p:txBody>
            <a:bodyPr lIns="0" tIns="0" rIns="0" bIns="0" rtlCol="0" anchor="t">
              <a:spAutoFit/>
            </a:bodyPr>
            <a:lstStyle/>
            <a:p>
              <a:pPr algn="just">
                <a:lnSpc>
                  <a:spcPts val="2061"/>
                </a:lnSpc>
              </a:pPr>
              <a:r>
                <a:rPr lang="en-US" sz="1718">
                  <a:solidFill>
                    <a:srgbClr val="2E2E2E"/>
                  </a:solidFill>
                  <a:latin typeface="Cabin Medium"/>
                  <a:ea typeface="Cabin Medium"/>
                  <a:cs typeface="Cabin Medium"/>
                  <a:sym typeface="Cabin Medium"/>
                </a:rPr>
                <a:t>Nhóm 7</a:t>
              </a:r>
            </a:p>
          </p:txBody>
        </p:sp>
      </p:grpSp>
      <p:sp>
        <p:nvSpPr>
          <p:cNvPr id="6" name="Freeform 6"/>
          <p:cNvSpPr/>
          <p:nvPr/>
        </p:nvSpPr>
        <p:spPr>
          <a:xfrm rot="-4390734">
            <a:off x="15591468" y="7864025"/>
            <a:ext cx="2399087" cy="3357501"/>
          </a:xfrm>
          <a:custGeom>
            <a:avLst/>
            <a:gdLst/>
            <a:ahLst/>
            <a:cxnLst/>
            <a:rect l="l" t="t" r="r" b="b"/>
            <a:pathLst>
              <a:path w="2399087" h="3357501">
                <a:moveTo>
                  <a:pt x="0" y="0"/>
                </a:moveTo>
                <a:lnTo>
                  <a:pt x="2399087" y="0"/>
                </a:lnTo>
                <a:lnTo>
                  <a:pt x="2399087" y="3357500"/>
                </a:lnTo>
                <a:lnTo>
                  <a:pt x="0" y="33575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Freeform 7"/>
          <p:cNvSpPr/>
          <p:nvPr/>
        </p:nvSpPr>
        <p:spPr>
          <a:xfrm rot="3640828">
            <a:off x="4281961" y="278971"/>
            <a:ext cx="2206170" cy="3422604"/>
          </a:xfrm>
          <a:custGeom>
            <a:avLst/>
            <a:gdLst/>
            <a:ahLst/>
            <a:cxnLst/>
            <a:rect l="l" t="t" r="r" b="b"/>
            <a:pathLst>
              <a:path w="2206170" h="3422604">
                <a:moveTo>
                  <a:pt x="0" y="0"/>
                </a:moveTo>
                <a:lnTo>
                  <a:pt x="2206170" y="0"/>
                </a:lnTo>
                <a:lnTo>
                  <a:pt x="2206170" y="3422604"/>
                </a:lnTo>
                <a:lnTo>
                  <a:pt x="0" y="342260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8" name="TextBox 6">
            <a:extLst>
              <a:ext uri="{FF2B5EF4-FFF2-40B4-BE49-F238E27FC236}">
                <a16:creationId xmlns:a16="http://schemas.microsoft.com/office/drawing/2014/main" id="{CF030B92-294D-6988-84CE-F600481DB51D}"/>
              </a:ext>
            </a:extLst>
          </p:cNvPr>
          <p:cNvSpPr txBox="1"/>
          <p:nvPr/>
        </p:nvSpPr>
        <p:spPr>
          <a:xfrm>
            <a:off x="4748735" y="1261609"/>
            <a:ext cx="8790530" cy="1076325"/>
          </a:xfrm>
          <a:prstGeom prst="rect">
            <a:avLst/>
          </a:prstGeom>
        </p:spPr>
        <p:txBody>
          <a:bodyPr lIns="0" tIns="0" rIns="0" bIns="0" rtlCol="0" anchor="t">
            <a:spAutoFit/>
          </a:bodyPr>
          <a:lstStyle/>
          <a:p>
            <a:pPr algn="l">
              <a:lnSpc>
                <a:spcPts val="8250"/>
              </a:lnSpc>
            </a:pPr>
            <a:r>
              <a:rPr lang="en-US" sz="7500" dirty="0" err="1">
                <a:solidFill>
                  <a:srgbClr val="2E2E2E"/>
                </a:solidFill>
                <a:latin typeface="Cabin"/>
                <a:ea typeface="Cabin"/>
                <a:cs typeface="Cabin"/>
                <a:sym typeface="Cabin"/>
              </a:rPr>
              <a:t>Tổng</a:t>
            </a:r>
            <a:r>
              <a:rPr lang="en-US" sz="7500" dirty="0">
                <a:solidFill>
                  <a:srgbClr val="2E2E2E"/>
                </a:solidFill>
                <a:latin typeface="Cabin"/>
                <a:ea typeface="Cabin"/>
                <a:cs typeface="Cabin"/>
                <a:sym typeface="Cabin"/>
              </a:rPr>
              <a:t> </a:t>
            </a:r>
            <a:r>
              <a:rPr lang="en-US" sz="7500" dirty="0" err="1">
                <a:solidFill>
                  <a:srgbClr val="2E2E2E"/>
                </a:solidFill>
                <a:latin typeface="Cabin"/>
                <a:ea typeface="Cabin"/>
                <a:cs typeface="Cabin"/>
                <a:sym typeface="Cabin"/>
              </a:rPr>
              <a:t>quan</a:t>
            </a:r>
            <a:r>
              <a:rPr lang="en-US" sz="7500" dirty="0">
                <a:solidFill>
                  <a:srgbClr val="2E2E2E"/>
                </a:solidFill>
                <a:latin typeface="Cabin"/>
                <a:ea typeface="Cabin"/>
                <a:cs typeface="Cabin"/>
                <a:sym typeface="Cabin"/>
              </a:rPr>
              <a:t> </a:t>
            </a:r>
            <a:r>
              <a:rPr lang="en-US" sz="7500" dirty="0" err="1">
                <a:solidFill>
                  <a:srgbClr val="2E2E2E"/>
                </a:solidFill>
                <a:latin typeface="Cabin"/>
                <a:ea typeface="Cabin"/>
                <a:cs typeface="Cabin"/>
                <a:sym typeface="Cabin"/>
              </a:rPr>
              <a:t>hệ</a:t>
            </a:r>
            <a:r>
              <a:rPr lang="en-US" sz="7500" dirty="0">
                <a:solidFill>
                  <a:srgbClr val="2E2E2E"/>
                </a:solidFill>
                <a:latin typeface="Cabin"/>
                <a:ea typeface="Cabin"/>
                <a:cs typeface="Cabin"/>
                <a:sym typeface="Cabin"/>
              </a:rPr>
              <a:t> </a:t>
            </a:r>
            <a:r>
              <a:rPr lang="en-US" sz="7500" dirty="0" err="1">
                <a:solidFill>
                  <a:srgbClr val="2E2E2E"/>
                </a:solidFill>
                <a:latin typeface="Cabin"/>
                <a:ea typeface="Cabin"/>
                <a:cs typeface="Cabin"/>
                <a:sym typeface="Cabin"/>
              </a:rPr>
              <a:t>thống</a:t>
            </a:r>
            <a:endParaRPr lang="en-US" sz="7500" dirty="0">
              <a:solidFill>
                <a:srgbClr val="2E2E2E"/>
              </a:solidFill>
              <a:latin typeface="Cabin"/>
              <a:ea typeface="Cabin"/>
              <a:cs typeface="Cabin"/>
              <a:sym typeface="Cabin"/>
            </a:endParaRPr>
          </a:p>
        </p:txBody>
      </p:sp>
      <p:sp>
        <p:nvSpPr>
          <p:cNvPr id="9" name="TextBox 12">
            <a:extLst>
              <a:ext uri="{FF2B5EF4-FFF2-40B4-BE49-F238E27FC236}">
                <a16:creationId xmlns:a16="http://schemas.microsoft.com/office/drawing/2014/main" id="{50B84DEC-EE89-28A4-E6BB-986D874065A0}"/>
              </a:ext>
            </a:extLst>
          </p:cNvPr>
          <p:cNvSpPr txBox="1"/>
          <p:nvPr/>
        </p:nvSpPr>
        <p:spPr>
          <a:xfrm>
            <a:off x="2266823" y="3409043"/>
            <a:ext cx="3118223" cy="514756"/>
          </a:xfrm>
          <a:prstGeom prst="rect">
            <a:avLst/>
          </a:prstGeom>
        </p:spPr>
        <p:txBody>
          <a:bodyPr wrap="square" lIns="0" tIns="0" rIns="0" bIns="0" rtlCol="0" anchor="t">
            <a:spAutoFit/>
          </a:bodyPr>
          <a:lstStyle/>
          <a:p>
            <a:pPr marL="0" lvl="0" indent="0" algn="l">
              <a:lnSpc>
                <a:spcPts val="4199"/>
              </a:lnSpc>
              <a:spcBef>
                <a:spcPct val="0"/>
              </a:spcBef>
            </a:pPr>
            <a:r>
              <a:rPr lang="en-US" sz="3499" dirty="0" err="1">
                <a:solidFill>
                  <a:srgbClr val="2E2E2E"/>
                </a:solidFill>
                <a:latin typeface="Cabin Bold"/>
                <a:ea typeface="Cabin Bold"/>
                <a:cs typeface="Cabin Bold"/>
                <a:sym typeface="Cabin Bold"/>
              </a:rPr>
              <a:t>Mô</a:t>
            </a:r>
            <a:r>
              <a:rPr lang="en-US" sz="3499" dirty="0">
                <a:solidFill>
                  <a:srgbClr val="2E2E2E"/>
                </a:solidFill>
                <a:latin typeface="Cabin Bold"/>
                <a:ea typeface="Cabin Bold"/>
                <a:cs typeface="Cabin Bold"/>
                <a:sym typeface="Cabin Bold"/>
              </a:rPr>
              <a:t> </a:t>
            </a:r>
            <a:r>
              <a:rPr lang="en-US" sz="3499" dirty="0" err="1">
                <a:solidFill>
                  <a:srgbClr val="2E2E2E"/>
                </a:solidFill>
                <a:latin typeface="Cabin Bold"/>
                <a:ea typeface="Cabin Bold"/>
                <a:cs typeface="Cabin Bold"/>
                <a:sym typeface="Cabin Bold"/>
              </a:rPr>
              <a:t>hình</a:t>
            </a:r>
            <a:r>
              <a:rPr lang="en-US" sz="3499" dirty="0">
                <a:solidFill>
                  <a:srgbClr val="2E2E2E"/>
                </a:solidFill>
                <a:latin typeface="Cabin Bold"/>
                <a:ea typeface="Cabin Bold"/>
                <a:cs typeface="Cabin Bold"/>
                <a:sym typeface="Cabin Bold"/>
              </a:rPr>
              <a:t> CNN:</a:t>
            </a:r>
          </a:p>
        </p:txBody>
      </p:sp>
      <p:sp>
        <p:nvSpPr>
          <p:cNvPr id="10" name="TextBox 15">
            <a:extLst>
              <a:ext uri="{FF2B5EF4-FFF2-40B4-BE49-F238E27FC236}">
                <a16:creationId xmlns:a16="http://schemas.microsoft.com/office/drawing/2014/main" id="{D5B392FE-C86E-F79C-9AAB-4292CC473046}"/>
              </a:ext>
            </a:extLst>
          </p:cNvPr>
          <p:cNvSpPr txBox="1"/>
          <p:nvPr/>
        </p:nvSpPr>
        <p:spPr>
          <a:xfrm>
            <a:off x="2781300" y="4418635"/>
            <a:ext cx="12725400" cy="3304976"/>
          </a:xfrm>
          <a:prstGeom prst="rect">
            <a:avLst/>
          </a:prstGeom>
        </p:spPr>
        <p:txBody>
          <a:bodyPr lIns="254000" tIns="254000" rIns="254000" bIns="254000" rtlCol="0" anchor="t"/>
          <a:lstStyle/>
          <a:p>
            <a:pPr marL="582925" lvl="1" indent="-291463" algn="just">
              <a:lnSpc>
                <a:spcPts val="3779"/>
              </a:lnSpc>
              <a:buFont typeface="Arial"/>
              <a:buChar char="•"/>
            </a:pPr>
            <a:r>
              <a:rPr lang="vi-VN" sz="2699" dirty="0">
                <a:solidFill>
                  <a:srgbClr val="2E2E2E"/>
                </a:solidFill>
                <a:latin typeface="Cabin"/>
                <a:ea typeface="Cabin"/>
                <a:cs typeface="Cabin"/>
                <a:sym typeface="Cabin"/>
              </a:rPr>
              <a:t>Mạng neural tích chập (Convolutional Neural Network - CNN) là một loại mạng neural đặc biệt, được thiết kế để xử lý dữ liệu dạng lưới như hình ảnh.</a:t>
            </a:r>
            <a:endParaRPr lang="en-US" sz="2699" dirty="0">
              <a:solidFill>
                <a:srgbClr val="2E2E2E"/>
              </a:solidFill>
              <a:latin typeface="Cabin"/>
              <a:ea typeface="Cabin"/>
              <a:cs typeface="Cabin"/>
              <a:sym typeface="Cabin"/>
            </a:endParaRPr>
          </a:p>
          <a:p>
            <a:pPr marL="582925" lvl="1" indent="-291463" algn="just">
              <a:lnSpc>
                <a:spcPts val="3779"/>
              </a:lnSpc>
              <a:buFont typeface="Arial"/>
              <a:buChar char="•"/>
            </a:pPr>
            <a:r>
              <a:rPr lang="vi-VN" sz="2699" dirty="0">
                <a:solidFill>
                  <a:srgbClr val="2E2E2E"/>
                </a:solidFill>
                <a:latin typeface="Cabin"/>
                <a:ea typeface="Cabin"/>
                <a:cs typeface="Cabin"/>
                <a:sym typeface="Cabin"/>
              </a:rPr>
              <a:t>CNN bao gồm nhiều lớp tích chập quét qua hình ảnh, sử dụng các bộ lọc</a:t>
            </a:r>
            <a:r>
              <a:rPr lang="en-US" sz="2699" dirty="0">
                <a:solidFill>
                  <a:srgbClr val="2E2E2E"/>
                </a:solidFill>
                <a:latin typeface="Cabin"/>
                <a:ea typeface="Cabin"/>
                <a:cs typeface="Cabin"/>
                <a:sym typeface="Cabin"/>
              </a:rPr>
              <a:t> </a:t>
            </a:r>
            <a:r>
              <a:rPr lang="vi-VN" sz="2699" dirty="0">
                <a:solidFill>
                  <a:srgbClr val="2E2E2E"/>
                </a:solidFill>
                <a:latin typeface="Cabin"/>
                <a:ea typeface="Cabin"/>
                <a:cs typeface="Cabin"/>
                <a:sym typeface="Cabin"/>
              </a:rPr>
              <a:t>đánh dấu các vùng của hình ảnh tương ứng nhất với bộ lọc bằng cách trượt một cửa sổ k×k qua hình ảnh và tính toán tích chập giữa giá trị điểm ảnh của cửa sổ và giá trị điểm ảnh của bộ lọc.</a:t>
            </a:r>
          </a:p>
          <a:p>
            <a:pPr marL="582925" lvl="1" indent="-291463" algn="just">
              <a:lnSpc>
                <a:spcPts val="3779"/>
              </a:lnSpc>
              <a:buFont typeface="Arial"/>
              <a:buChar char="•"/>
            </a:pPr>
            <a:endParaRPr lang="en-US" sz="2699" dirty="0">
              <a:solidFill>
                <a:srgbClr val="2E2E2E"/>
              </a:solidFill>
              <a:latin typeface="Cabin"/>
              <a:ea typeface="Cabin"/>
              <a:cs typeface="Cabin"/>
              <a:sym typeface="Cabin"/>
            </a:endParaRPr>
          </a:p>
        </p:txBody>
      </p:sp>
    </p:spTree>
    <p:extLst>
      <p:ext uri="{BB962C8B-B14F-4D97-AF65-F5344CB8AC3E}">
        <p14:creationId xmlns:p14="http://schemas.microsoft.com/office/powerpoint/2010/main" val="34031286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5F2E0"/>
        </a:solidFill>
        <a:effectLst/>
      </p:bgPr>
    </p:bg>
    <p:spTree>
      <p:nvGrpSpPr>
        <p:cNvPr id="1" name=""/>
        <p:cNvGrpSpPr/>
        <p:nvPr/>
      </p:nvGrpSpPr>
      <p:grpSpPr>
        <a:xfrm>
          <a:off x="0" y="0"/>
          <a:ext cx="0" cy="0"/>
          <a:chOff x="0" y="0"/>
          <a:chExt cx="0" cy="0"/>
        </a:xfrm>
      </p:grpSpPr>
      <p:grpSp>
        <p:nvGrpSpPr>
          <p:cNvPr id="2" name="Group 2"/>
          <p:cNvGrpSpPr/>
          <p:nvPr/>
        </p:nvGrpSpPr>
        <p:grpSpPr>
          <a:xfrm>
            <a:off x="9144000" y="-480876"/>
            <a:ext cx="9386306" cy="10767876"/>
            <a:chOff x="0" y="0"/>
            <a:chExt cx="63138657" cy="72432033"/>
          </a:xfrm>
        </p:grpSpPr>
        <p:sp>
          <p:nvSpPr>
            <p:cNvPr id="3" name="Freeform 3"/>
            <p:cNvSpPr/>
            <p:nvPr/>
          </p:nvSpPr>
          <p:spPr>
            <a:xfrm>
              <a:off x="72390" y="72390"/>
              <a:ext cx="62993875" cy="72287255"/>
            </a:xfrm>
            <a:custGeom>
              <a:avLst/>
              <a:gdLst/>
              <a:ahLst/>
              <a:cxnLst/>
              <a:rect l="l" t="t" r="r" b="b"/>
              <a:pathLst>
                <a:path w="62993875" h="72287255">
                  <a:moveTo>
                    <a:pt x="0" y="0"/>
                  </a:moveTo>
                  <a:lnTo>
                    <a:pt x="62993875" y="0"/>
                  </a:lnTo>
                  <a:lnTo>
                    <a:pt x="62993875" y="72287255"/>
                  </a:lnTo>
                  <a:lnTo>
                    <a:pt x="0" y="72287255"/>
                  </a:lnTo>
                  <a:lnTo>
                    <a:pt x="0" y="0"/>
                  </a:lnTo>
                  <a:close/>
                </a:path>
              </a:pathLst>
            </a:custGeom>
            <a:solidFill>
              <a:srgbClr val="FFFFFF"/>
            </a:solidFill>
          </p:spPr>
          <p:txBody>
            <a:bodyPr/>
            <a:lstStyle/>
            <a:p>
              <a:endParaRPr lang="en-US"/>
            </a:p>
          </p:txBody>
        </p:sp>
        <p:sp>
          <p:nvSpPr>
            <p:cNvPr id="4" name="Freeform 4"/>
            <p:cNvSpPr/>
            <p:nvPr/>
          </p:nvSpPr>
          <p:spPr>
            <a:xfrm>
              <a:off x="0" y="0"/>
              <a:ext cx="63138658" cy="72432032"/>
            </a:xfrm>
            <a:custGeom>
              <a:avLst/>
              <a:gdLst/>
              <a:ahLst/>
              <a:cxnLst/>
              <a:rect l="l" t="t" r="r" b="b"/>
              <a:pathLst>
                <a:path w="63138658" h="72432032">
                  <a:moveTo>
                    <a:pt x="62993879" y="72287253"/>
                  </a:moveTo>
                  <a:lnTo>
                    <a:pt x="63138658" y="72287253"/>
                  </a:lnTo>
                  <a:lnTo>
                    <a:pt x="63138658" y="72432032"/>
                  </a:lnTo>
                  <a:lnTo>
                    <a:pt x="62993879" y="72432032"/>
                  </a:lnTo>
                  <a:lnTo>
                    <a:pt x="62993879" y="72287253"/>
                  </a:lnTo>
                  <a:close/>
                  <a:moveTo>
                    <a:pt x="0" y="144780"/>
                  </a:moveTo>
                  <a:lnTo>
                    <a:pt x="144780" y="144780"/>
                  </a:lnTo>
                  <a:lnTo>
                    <a:pt x="144780" y="72287253"/>
                  </a:lnTo>
                  <a:lnTo>
                    <a:pt x="0" y="72287253"/>
                  </a:lnTo>
                  <a:lnTo>
                    <a:pt x="0" y="144780"/>
                  </a:lnTo>
                  <a:close/>
                  <a:moveTo>
                    <a:pt x="0" y="72287253"/>
                  </a:moveTo>
                  <a:lnTo>
                    <a:pt x="144780" y="72287253"/>
                  </a:lnTo>
                  <a:lnTo>
                    <a:pt x="144780" y="72432032"/>
                  </a:lnTo>
                  <a:lnTo>
                    <a:pt x="0" y="72432032"/>
                  </a:lnTo>
                  <a:lnTo>
                    <a:pt x="0" y="72287253"/>
                  </a:lnTo>
                  <a:close/>
                  <a:moveTo>
                    <a:pt x="62993879" y="144780"/>
                  </a:moveTo>
                  <a:lnTo>
                    <a:pt x="63138658" y="144780"/>
                  </a:lnTo>
                  <a:lnTo>
                    <a:pt x="63138658" y="72287253"/>
                  </a:lnTo>
                  <a:lnTo>
                    <a:pt x="62993879" y="72287253"/>
                  </a:lnTo>
                  <a:lnTo>
                    <a:pt x="62993879" y="144780"/>
                  </a:lnTo>
                  <a:close/>
                  <a:moveTo>
                    <a:pt x="144780" y="72287253"/>
                  </a:moveTo>
                  <a:lnTo>
                    <a:pt x="62993879" y="72287253"/>
                  </a:lnTo>
                  <a:lnTo>
                    <a:pt x="62993879" y="72432032"/>
                  </a:lnTo>
                  <a:lnTo>
                    <a:pt x="144780" y="72432032"/>
                  </a:lnTo>
                  <a:lnTo>
                    <a:pt x="144780" y="72287253"/>
                  </a:lnTo>
                  <a:close/>
                  <a:moveTo>
                    <a:pt x="62993879" y="0"/>
                  </a:moveTo>
                  <a:lnTo>
                    <a:pt x="63138658" y="0"/>
                  </a:lnTo>
                  <a:lnTo>
                    <a:pt x="63138658" y="144780"/>
                  </a:lnTo>
                  <a:lnTo>
                    <a:pt x="62993879" y="144780"/>
                  </a:lnTo>
                  <a:lnTo>
                    <a:pt x="62993879" y="0"/>
                  </a:lnTo>
                  <a:close/>
                  <a:moveTo>
                    <a:pt x="0" y="0"/>
                  </a:moveTo>
                  <a:lnTo>
                    <a:pt x="144780" y="0"/>
                  </a:lnTo>
                  <a:lnTo>
                    <a:pt x="144780" y="144780"/>
                  </a:lnTo>
                  <a:lnTo>
                    <a:pt x="0" y="144780"/>
                  </a:lnTo>
                  <a:lnTo>
                    <a:pt x="0" y="0"/>
                  </a:lnTo>
                  <a:close/>
                  <a:moveTo>
                    <a:pt x="144780" y="0"/>
                  </a:moveTo>
                  <a:lnTo>
                    <a:pt x="62993879" y="0"/>
                  </a:lnTo>
                  <a:lnTo>
                    <a:pt x="62993879" y="144780"/>
                  </a:lnTo>
                  <a:lnTo>
                    <a:pt x="144780" y="144780"/>
                  </a:lnTo>
                  <a:lnTo>
                    <a:pt x="144780" y="0"/>
                  </a:lnTo>
                  <a:close/>
                </a:path>
              </a:pathLst>
            </a:custGeom>
            <a:solidFill>
              <a:srgbClr val="A6CD70"/>
            </a:solidFill>
          </p:spPr>
          <p:txBody>
            <a:bodyPr/>
            <a:lstStyle/>
            <a:p>
              <a:endParaRPr lang="en-US"/>
            </a:p>
          </p:txBody>
        </p:sp>
      </p:grpSp>
      <p:sp>
        <p:nvSpPr>
          <p:cNvPr id="5" name="Freeform 5"/>
          <p:cNvSpPr/>
          <p:nvPr/>
        </p:nvSpPr>
        <p:spPr>
          <a:xfrm rot="-8885388">
            <a:off x="12669202" y="-1440180"/>
            <a:ext cx="4418045" cy="4152962"/>
          </a:xfrm>
          <a:custGeom>
            <a:avLst/>
            <a:gdLst/>
            <a:ahLst/>
            <a:cxnLst/>
            <a:rect l="l" t="t" r="r" b="b"/>
            <a:pathLst>
              <a:path w="4418045" h="4152962">
                <a:moveTo>
                  <a:pt x="0" y="0"/>
                </a:moveTo>
                <a:lnTo>
                  <a:pt x="4418045" y="0"/>
                </a:lnTo>
                <a:lnTo>
                  <a:pt x="4418045" y="4152963"/>
                </a:lnTo>
                <a:lnTo>
                  <a:pt x="0" y="415296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TextBox 6"/>
          <p:cNvSpPr txBox="1"/>
          <p:nvPr/>
        </p:nvSpPr>
        <p:spPr>
          <a:xfrm>
            <a:off x="4748735" y="1095375"/>
            <a:ext cx="8790530" cy="1076325"/>
          </a:xfrm>
          <a:prstGeom prst="rect">
            <a:avLst/>
          </a:prstGeom>
        </p:spPr>
        <p:txBody>
          <a:bodyPr lIns="0" tIns="0" rIns="0" bIns="0" rtlCol="0" anchor="t">
            <a:spAutoFit/>
          </a:bodyPr>
          <a:lstStyle/>
          <a:p>
            <a:pPr algn="l">
              <a:lnSpc>
                <a:spcPts val="8250"/>
              </a:lnSpc>
            </a:pPr>
            <a:r>
              <a:rPr lang="en-US" sz="7500" dirty="0" err="1">
                <a:solidFill>
                  <a:srgbClr val="2E2E2E"/>
                </a:solidFill>
                <a:latin typeface="Cabin"/>
                <a:ea typeface="Cabin"/>
                <a:cs typeface="Cabin"/>
                <a:sym typeface="Cabin"/>
              </a:rPr>
              <a:t>Tổng</a:t>
            </a:r>
            <a:r>
              <a:rPr lang="en-US" sz="7500" dirty="0">
                <a:solidFill>
                  <a:srgbClr val="2E2E2E"/>
                </a:solidFill>
                <a:latin typeface="Cabin"/>
                <a:ea typeface="Cabin"/>
                <a:cs typeface="Cabin"/>
                <a:sym typeface="Cabin"/>
              </a:rPr>
              <a:t> </a:t>
            </a:r>
            <a:r>
              <a:rPr lang="en-US" sz="7500" dirty="0" err="1">
                <a:solidFill>
                  <a:srgbClr val="2E2E2E"/>
                </a:solidFill>
                <a:latin typeface="Cabin"/>
                <a:ea typeface="Cabin"/>
                <a:cs typeface="Cabin"/>
                <a:sym typeface="Cabin"/>
              </a:rPr>
              <a:t>quan</a:t>
            </a:r>
            <a:r>
              <a:rPr lang="en-US" sz="7500" dirty="0">
                <a:solidFill>
                  <a:srgbClr val="2E2E2E"/>
                </a:solidFill>
                <a:latin typeface="Cabin"/>
                <a:ea typeface="Cabin"/>
                <a:cs typeface="Cabin"/>
                <a:sym typeface="Cabin"/>
              </a:rPr>
              <a:t> </a:t>
            </a:r>
            <a:r>
              <a:rPr lang="en-US" sz="7500" dirty="0" err="1">
                <a:solidFill>
                  <a:srgbClr val="2E2E2E"/>
                </a:solidFill>
                <a:latin typeface="Cabin"/>
                <a:ea typeface="Cabin"/>
                <a:cs typeface="Cabin"/>
                <a:sym typeface="Cabin"/>
              </a:rPr>
              <a:t>hệ</a:t>
            </a:r>
            <a:r>
              <a:rPr lang="en-US" sz="7500" dirty="0">
                <a:solidFill>
                  <a:srgbClr val="2E2E2E"/>
                </a:solidFill>
                <a:latin typeface="Cabin"/>
                <a:ea typeface="Cabin"/>
                <a:cs typeface="Cabin"/>
                <a:sym typeface="Cabin"/>
              </a:rPr>
              <a:t> </a:t>
            </a:r>
            <a:r>
              <a:rPr lang="en-US" sz="7500" dirty="0" err="1">
                <a:solidFill>
                  <a:srgbClr val="2E2E2E"/>
                </a:solidFill>
                <a:latin typeface="Cabin"/>
                <a:ea typeface="Cabin"/>
                <a:cs typeface="Cabin"/>
                <a:sym typeface="Cabin"/>
              </a:rPr>
              <a:t>thống</a:t>
            </a:r>
            <a:endParaRPr lang="en-US" sz="7500" dirty="0">
              <a:solidFill>
                <a:srgbClr val="2E2E2E"/>
              </a:solidFill>
              <a:latin typeface="Cabin"/>
              <a:ea typeface="Cabin"/>
              <a:cs typeface="Cabin"/>
              <a:sym typeface="Cabin"/>
            </a:endParaRPr>
          </a:p>
        </p:txBody>
      </p:sp>
      <p:sp>
        <p:nvSpPr>
          <p:cNvPr id="7" name="Freeform 7"/>
          <p:cNvSpPr/>
          <p:nvPr/>
        </p:nvSpPr>
        <p:spPr>
          <a:xfrm rot="-94490">
            <a:off x="-313976" y="2646926"/>
            <a:ext cx="4858312" cy="1183661"/>
          </a:xfrm>
          <a:custGeom>
            <a:avLst/>
            <a:gdLst/>
            <a:ahLst/>
            <a:cxnLst/>
            <a:rect l="l" t="t" r="r" b="b"/>
            <a:pathLst>
              <a:path w="4858312" h="1183661">
                <a:moveTo>
                  <a:pt x="0" y="0"/>
                </a:moveTo>
                <a:lnTo>
                  <a:pt x="4858311" y="0"/>
                </a:lnTo>
                <a:lnTo>
                  <a:pt x="4858311" y="1183662"/>
                </a:lnTo>
                <a:lnTo>
                  <a:pt x="0" y="118366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rot="-1880317">
            <a:off x="16260162" y="8229876"/>
            <a:ext cx="1435609" cy="999706"/>
          </a:xfrm>
          <a:custGeom>
            <a:avLst/>
            <a:gdLst/>
            <a:ahLst/>
            <a:cxnLst/>
            <a:rect l="l" t="t" r="r" b="b"/>
            <a:pathLst>
              <a:path w="1435609" h="999706">
                <a:moveTo>
                  <a:pt x="0" y="0"/>
                </a:moveTo>
                <a:lnTo>
                  <a:pt x="1435609" y="0"/>
                </a:lnTo>
                <a:lnTo>
                  <a:pt x="1435609" y="999705"/>
                </a:lnTo>
                <a:lnTo>
                  <a:pt x="0" y="99970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9" name="Group 9"/>
          <p:cNvGrpSpPr/>
          <p:nvPr/>
        </p:nvGrpSpPr>
        <p:grpSpPr>
          <a:xfrm>
            <a:off x="1028700" y="429786"/>
            <a:ext cx="2931535" cy="598914"/>
            <a:chOff x="0" y="0"/>
            <a:chExt cx="3908714" cy="798551"/>
          </a:xfrm>
        </p:grpSpPr>
        <p:sp>
          <p:nvSpPr>
            <p:cNvPr id="10" name="Freeform 10"/>
            <p:cNvSpPr/>
            <p:nvPr/>
          </p:nvSpPr>
          <p:spPr>
            <a:xfrm>
              <a:off x="0" y="0"/>
              <a:ext cx="682398" cy="798551"/>
            </a:xfrm>
            <a:custGeom>
              <a:avLst/>
              <a:gdLst/>
              <a:ahLst/>
              <a:cxnLst/>
              <a:rect l="l" t="t" r="r" b="b"/>
              <a:pathLst>
                <a:path w="682398" h="798551">
                  <a:moveTo>
                    <a:pt x="0" y="0"/>
                  </a:moveTo>
                  <a:lnTo>
                    <a:pt x="682398" y="0"/>
                  </a:lnTo>
                  <a:lnTo>
                    <a:pt x="682398" y="798551"/>
                  </a:lnTo>
                  <a:lnTo>
                    <a:pt x="0" y="79855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1" name="TextBox 11"/>
            <p:cNvSpPr txBox="1"/>
            <p:nvPr/>
          </p:nvSpPr>
          <p:spPr>
            <a:xfrm>
              <a:off x="911583" y="229736"/>
              <a:ext cx="2997131" cy="339079"/>
            </a:xfrm>
            <a:prstGeom prst="rect">
              <a:avLst/>
            </a:prstGeom>
          </p:spPr>
          <p:txBody>
            <a:bodyPr lIns="0" tIns="0" rIns="0" bIns="0" rtlCol="0" anchor="t">
              <a:spAutoFit/>
            </a:bodyPr>
            <a:lstStyle/>
            <a:p>
              <a:pPr algn="l">
                <a:lnSpc>
                  <a:spcPts val="2018"/>
                </a:lnSpc>
              </a:pPr>
              <a:r>
                <a:rPr lang="en-US" sz="1682">
                  <a:solidFill>
                    <a:srgbClr val="2E2E2E"/>
                  </a:solidFill>
                  <a:latin typeface="Cabin Medium"/>
                  <a:ea typeface="Cabin Medium"/>
                  <a:cs typeface="Cabin Medium"/>
                  <a:sym typeface="Cabin Medium"/>
                </a:rPr>
                <a:t>Nhóm 7</a:t>
              </a:r>
            </a:p>
          </p:txBody>
        </p:sp>
      </p:grpSp>
      <p:sp>
        <p:nvSpPr>
          <p:cNvPr id="12" name="TextBox 12"/>
          <p:cNvSpPr txBox="1"/>
          <p:nvPr/>
        </p:nvSpPr>
        <p:spPr>
          <a:xfrm>
            <a:off x="10476200" y="3042771"/>
            <a:ext cx="2319423" cy="523875"/>
          </a:xfrm>
          <a:prstGeom prst="rect">
            <a:avLst/>
          </a:prstGeom>
        </p:spPr>
        <p:txBody>
          <a:bodyPr lIns="0" tIns="0" rIns="0" bIns="0" rtlCol="0" anchor="t">
            <a:spAutoFit/>
          </a:bodyPr>
          <a:lstStyle/>
          <a:p>
            <a:pPr marL="0" lvl="0" indent="0" algn="l">
              <a:lnSpc>
                <a:spcPts val="4199"/>
              </a:lnSpc>
              <a:spcBef>
                <a:spcPct val="0"/>
              </a:spcBef>
            </a:pPr>
            <a:r>
              <a:rPr lang="en-US" sz="3499" dirty="0" err="1">
                <a:solidFill>
                  <a:srgbClr val="2E2E2E"/>
                </a:solidFill>
                <a:latin typeface="Cabin Bold"/>
                <a:ea typeface="Cabin Bold"/>
                <a:cs typeface="Cabin Bold"/>
                <a:sym typeface="Cabin Bold"/>
              </a:rPr>
              <a:t>Dữ</a:t>
            </a:r>
            <a:r>
              <a:rPr lang="en-US" sz="3499" dirty="0">
                <a:solidFill>
                  <a:srgbClr val="2E2E2E"/>
                </a:solidFill>
                <a:latin typeface="Cabin Bold"/>
                <a:ea typeface="Cabin Bold"/>
                <a:cs typeface="Cabin Bold"/>
                <a:sym typeface="Cabin Bold"/>
              </a:rPr>
              <a:t> </a:t>
            </a:r>
            <a:r>
              <a:rPr lang="en-US" sz="3499" dirty="0" err="1">
                <a:solidFill>
                  <a:srgbClr val="2E2E2E"/>
                </a:solidFill>
                <a:latin typeface="Cabin Bold"/>
                <a:ea typeface="Cabin Bold"/>
                <a:cs typeface="Cabin Bold"/>
                <a:sym typeface="Cabin Bold"/>
              </a:rPr>
              <a:t>liệu</a:t>
            </a:r>
            <a:r>
              <a:rPr lang="en-US" sz="3499" dirty="0">
                <a:solidFill>
                  <a:srgbClr val="2E2E2E"/>
                </a:solidFill>
                <a:latin typeface="Cabin Bold"/>
                <a:ea typeface="Cabin Bold"/>
                <a:cs typeface="Cabin Bold"/>
                <a:sym typeface="Cabin Bold"/>
              </a:rPr>
              <a:t>:</a:t>
            </a:r>
          </a:p>
        </p:txBody>
      </p:sp>
      <p:grpSp>
        <p:nvGrpSpPr>
          <p:cNvPr id="13" name="Group 13"/>
          <p:cNvGrpSpPr/>
          <p:nvPr/>
        </p:nvGrpSpPr>
        <p:grpSpPr>
          <a:xfrm>
            <a:off x="10476200" y="3897124"/>
            <a:ext cx="7050950" cy="946060"/>
            <a:chOff x="0" y="0"/>
            <a:chExt cx="5319338" cy="713722"/>
          </a:xfrm>
        </p:grpSpPr>
        <p:sp>
          <p:nvSpPr>
            <p:cNvPr id="14" name="Freeform 14"/>
            <p:cNvSpPr/>
            <p:nvPr/>
          </p:nvSpPr>
          <p:spPr>
            <a:xfrm>
              <a:off x="0" y="0"/>
              <a:ext cx="5319338" cy="713722"/>
            </a:xfrm>
            <a:custGeom>
              <a:avLst/>
              <a:gdLst/>
              <a:ahLst/>
              <a:cxnLst/>
              <a:rect l="l" t="t" r="r" b="b"/>
              <a:pathLst>
                <a:path w="5319338" h="713722">
                  <a:moveTo>
                    <a:pt x="32940" y="0"/>
                  </a:moveTo>
                  <a:lnTo>
                    <a:pt x="5286399" y="0"/>
                  </a:lnTo>
                  <a:cubicBezTo>
                    <a:pt x="5295135" y="0"/>
                    <a:pt x="5303513" y="3470"/>
                    <a:pt x="5309691" y="9648"/>
                  </a:cubicBezTo>
                  <a:cubicBezTo>
                    <a:pt x="5315868" y="15825"/>
                    <a:pt x="5319338" y="24204"/>
                    <a:pt x="5319338" y="32940"/>
                  </a:cubicBezTo>
                  <a:lnTo>
                    <a:pt x="5319338" y="680782"/>
                  </a:lnTo>
                  <a:cubicBezTo>
                    <a:pt x="5319338" y="698974"/>
                    <a:pt x="5304591" y="713722"/>
                    <a:pt x="5286399" y="713722"/>
                  </a:cubicBezTo>
                  <a:lnTo>
                    <a:pt x="32940" y="713722"/>
                  </a:lnTo>
                  <a:cubicBezTo>
                    <a:pt x="14748" y="713722"/>
                    <a:pt x="0" y="698974"/>
                    <a:pt x="0" y="680782"/>
                  </a:cubicBezTo>
                  <a:lnTo>
                    <a:pt x="0" y="32940"/>
                  </a:lnTo>
                  <a:cubicBezTo>
                    <a:pt x="0" y="14748"/>
                    <a:pt x="14748" y="0"/>
                    <a:pt x="32940" y="0"/>
                  </a:cubicBezTo>
                  <a:close/>
                </a:path>
              </a:pathLst>
            </a:custGeom>
            <a:solidFill>
              <a:srgbClr val="000000">
                <a:alpha val="0"/>
              </a:srgbClr>
            </a:solidFill>
            <a:ln cap="rnd">
              <a:noFill/>
              <a:prstDash val="sysDot"/>
              <a:round/>
            </a:ln>
          </p:spPr>
          <p:txBody>
            <a:bodyPr/>
            <a:lstStyle/>
            <a:p>
              <a:endParaRPr lang="en-US"/>
            </a:p>
          </p:txBody>
        </p:sp>
        <p:sp>
          <p:nvSpPr>
            <p:cNvPr id="15" name="TextBox 15"/>
            <p:cNvSpPr txBox="1"/>
            <p:nvPr/>
          </p:nvSpPr>
          <p:spPr>
            <a:xfrm>
              <a:off x="0" y="-47625"/>
              <a:ext cx="5319338" cy="761347"/>
            </a:xfrm>
            <a:prstGeom prst="rect">
              <a:avLst/>
            </a:prstGeom>
          </p:spPr>
          <p:txBody>
            <a:bodyPr lIns="254000" tIns="254000" rIns="254000" bIns="254000" rtlCol="0" anchor="t"/>
            <a:lstStyle/>
            <a:p>
              <a:pPr marL="582925" lvl="1" indent="-291463" algn="just">
                <a:lnSpc>
                  <a:spcPts val="3779"/>
                </a:lnSpc>
                <a:buFont typeface="Arial"/>
                <a:buChar char="•"/>
              </a:pPr>
              <a:r>
                <a:rPr lang="en-US" sz="2699" dirty="0" err="1">
                  <a:solidFill>
                    <a:srgbClr val="2E2E2E"/>
                  </a:solidFill>
                  <a:latin typeface="Cabin"/>
                  <a:ea typeface="Cabin"/>
                  <a:cs typeface="Cabin"/>
                  <a:sym typeface="Cabin"/>
                </a:rPr>
                <a:t>Sử</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dụng</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bộ</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dữ</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liệu</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PKLot</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từ</a:t>
              </a:r>
              <a:r>
                <a:rPr lang="en-US" sz="2699" dirty="0">
                  <a:solidFill>
                    <a:srgbClr val="2E2E2E"/>
                  </a:solidFill>
                  <a:latin typeface="Cabin"/>
                  <a:ea typeface="Cabin"/>
                  <a:cs typeface="Cabin"/>
                  <a:sym typeface="Cabin"/>
                </a:rPr>
                <a:t> Kaggle</a:t>
              </a:r>
            </a:p>
          </p:txBody>
        </p:sp>
      </p:grpSp>
      <p:sp>
        <p:nvSpPr>
          <p:cNvPr id="16" name="TextBox 16"/>
          <p:cNvSpPr txBox="1"/>
          <p:nvPr/>
        </p:nvSpPr>
        <p:spPr>
          <a:xfrm>
            <a:off x="1154631" y="3042771"/>
            <a:ext cx="4126141" cy="523875"/>
          </a:xfrm>
          <a:prstGeom prst="rect">
            <a:avLst/>
          </a:prstGeom>
        </p:spPr>
        <p:txBody>
          <a:bodyPr lIns="0" tIns="0" rIns="0" bIns="0" rtlCol="0" anchor="t">
            <a:spAutoFit/>
          </a:bodyPr>
          <a:lstStyle/>
          <a:p>
            <a:pPr marL="0" lvl="0" indent="0" algn="l">
              <a:lnSpc>
                <a:spcPts val="4199"/>
              </a:lnSpc>
              <a:spcBef>
                <a:spcPct val="0"/>
              </a:spcBef>
            </a:pPr>
            <a:r>
              <a:rPr lang="en-US" sz="3499">
                <a:solidFill>
                  <a:srgbClr val="2E2E2E"/>
                </a:solidFill>
                <a:latin typeface="Cabin Bold"/>
                <a:ea typeface="Cabin Bold"/>
                <a:cs typeface="Cabin Bold"/>
                <a:sym typeface="Cabin Bold"/>
              </a:rPr>
              <a:t>Phương pháp:</a:t>
            </a:r>
          </a:p>
        </p:txBody>
      </p:sp>
      <p:grpSp>
        <p:nvGrpSpPr>
          <p:cNvPr id="17" name="Group 17"/>
          <p:cNvGrpSpPr/>
          <p:nvPr/>
        </p:nvGrpSpPr>
        <p:grpSpPr>
          <a:xfrm>
            <a:off x="1154631" y="3897124"/>
            <a:ext cx="6810104" cy="4279810"/>
            <a:chOff x="0" y="0"/>
            <a:chExt cx="5137640" cy="3228750"/>
          </a:xfrm>
        </p:grpSpPr>
        <p:sp>
          <p:nvSpPr>
            <p:cNvPr id="18" name="Freeform 18"/>
            <p:cNvSpPr/>
            <p:nvPr/>
          </p:nvSpPr>
          <p:spPr>
            <a:xfrm>
              <a:off x="0" y="0"/>
              <a:ext cx="5137640" cy="3228750"/>
            </a:xfrm>
            <a:custGeom>
              <a:avLst/>
              <a:gdLst/>
              <a:ahLst/>
              <a:cxnLst/>
              <a:rect l="l" t="t" r="r" b="b"/>
              <a:pathLst>
                <a:path w="5137640" h="3228750">
                  <a:moveTo>
                    <a:pt x="34105" y="0"/>
                  </a:moveTo>
                  <a:lnTo>
                    <a:pt x="5103535" y="0"/>
                  </a:lnTo>
                  <a:cubicBezTo>
                    <a:pt x="5112581" y="0"/>
                    <a:pt x="5121255" y="3593"/>
                    <a:pt x="5127651" y="9989"/>
                  </a:cubicBezTo>
                  <a:cubicBezTo>
                    <a:pt x="5134047" y="16385"/>
                    <a:pt x="5137640" y="25060"/>
                    <a:pt x="5137640" y="34105"/>
                  </a:cubicBezTo>
                  <a:lnTo>
                    <a:pt x="5137640" y="3194646"/>
                  </a:lnTo>
                  <a:cubicBezTo>
                    <a:pt x="5137640" y="3203691"/>
                    <a:pt x="5134047" y="3212365"/>
                    <a:pt x="5127651" y="3218761"/>
                  </a:cubicBezTo>
                  <a:cubicBezTo>
                    <a:pt x="5121255" y="3225157"/>
                    <a:pt x="5112581" y="3228750"/>
                    <a:pt x="5103535" y="3228750"/>
                  </a:cubicBezTo>
                  <a:lnTo>
                    <a:pt x="34105" y="3228750"/>
                  </a:lnTo>
                  <a:cubicBezTo>
                    <a:pt x="25060" y="3228750"/>
                    <a:pt x="16385" y="3225157"/>
                    <a:pt x="9989" y="3218761"/>
                  </a:cubicBezTo>
                  <a:cubicBezTo>
                    <a:pt x="3593" y="3212365"/>
                    <a:pt x="0" y="3203691"/>
                    <a:pt x="0" y="3194646"/>
                  </a:cubicBezTo>
                  <a:lnTo>
                    <a:pt x="0" y="34105"/>
                  </a:lnTo>
                  <a:cubicBezTo>
                    <a:pt x="0" y="25060"/>
                    <a:pt x="3593" y="16385"/>
                    <a:pt x="9989" y="9989"/>
                  </a:cubicBezTo>
                  <a:cubicBezTo>
                    <a:pt x="16385" y="3593"/>
                    <a:pt x="25060" y="0"/>
                    <a:pt x="34105" y="0"/>
                  </a:cubicBezTo>
                  <a:close/>
                </a:path>
              </a:pathLst>
            </a:custGeom>
            <a:solidFill>
              <a:srgbClr val="000000">
                <a:alpha val="0"/>
              </a:srgbClr>
            </a:solidFill>
            <a:ln cap="rnd">
              <a:noFill/>
              <a:prstDash val="sysDot"/>
              <a:round/>
            </a:ln>
          </p:spPr>
          <p:txBody>
            <a:bodyPr/>
            <a:lstStyle/>
            <a:p>
              <a:endParaRPr lang="en-US"/>
            </a:p>
          </p:txBody>
        </p:sp>
        <p:sp>
          <p:nvSpPr>
            <p:cNvPr id="19" name="TextBox 19"/>
            <p:cNvSpPr txBox="1"/>
            <p:nvPr/>
          </p:nvSpPr>
          <p:spPr>
            <a:xfrm>
              <a:off x="0" y="-47625"/>
              <a:ext cx="5137640" cy="3276375"/>
            </a:xfrm>
            <a:prstGeom prst="rect">
              <a:avLst/>
            </a:prstGeom>
          </p:spPr>
          <p:txBody>
            <a:bodyPr lIns="254000" tIns="254000" rIns="254000" bIns="254000" rtlCol="0" anchor="t"/>
            <a:lstStyle/>
            <a:p>
              <a:pPr algn="just">
                <a:lnSpc>
                  <a:spcPts val="3779"/>
                </a:lnSpc>
              </a:pPr>
              <a:r>
                <a:rPr lang="en-US" sz="2699" dirty="0" err="1">
                  <a:solidFill>
                    <a:srgbClr val="2E2E2E"/>
                  </a:solidFill>
                  <a:latin typeface="Cabin"/>
                  <a:ea typeface="Cabin"/>
                  <a:cs typeface="Cabin"/>
                  <a:sym typeface="Cabin"/>
                </a:rPr>
                <a:t>Xây</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dựng</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hệ</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thống</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phát</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hiện</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chỗ</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đậu</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xe</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trống</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theo</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dạng</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từ</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trên</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xuống</a:t>
              </a:r>
              <a:r>
                <a:rPr lang="en-US" sz="2699" dirty="0">
                  <a:solidFill>
                    <a:srgbClr val="2E2E2E"/>
                  </a:solidFill>
                  <a:latin typeface="Cabin"/>
                  <a:ea typeface="Cabin"/>
                  <a:cs typeface="Cabin"/>
                  <a:sym typeface="Cabin"/>
                </a:rPr>
                <a:t> (Top-down): </a:t>
              </a:r>
            </a:p>
            <a:p>
              <a:pPr marL="582925" lvl="1" indent="-291463" algn="just">
                <a:lnSpc>
                  <a:spcPts val="3779"/>
                </a:lnSpc>
                <a:buFont typeface="Arial"/>
                <a:buChar char="•"/>
              </a:pPr>
              <a:r>
                <a:rPr lang="en-US" sz="2699" dirty="0" err="1">
                  <a:solidFill>
                    <a:srgbClr val="2E2E2E"/>
                  </a:solidFill>
                  <a:latin typeface="Cabin"/>
                  <a:ea typeface="Cabin"/>
                  <a:cs typeface="Cabin"/>
                  <a:sym typeface="Cabin"/>
                </a:rPr>
                <a:t>Hình</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ảnh</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bãi</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đỗ</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xe</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được</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phân</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đoạn</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thành</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các</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hình</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ảnh</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riêng</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biệt</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của</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từng</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chỗ</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đậu</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xe</a:t>
              </a:r>
              <a:r>
                <a:rPr lang="en-US" sz="2699" dirty="0">
                  <a:solidFill>
                    <a:srgbClr val="2E2E2E"/>
                  </a:solidFill>
                  <a:latin typeface="Cabin"/>
                  <a:ea typeface="Cabin"/>
                  <a:cs typeface="Cabin"/>
                  <a:sym typeface="Cabin"/>
                </a:rPr>
                <a:t>. </a:t>
              </a:r>
            </a:p>
            <a:p>
              <a:pPr marL="582925" lvl="1" indent="-291463" algn="just">
                <a:lnSpc>
                  <a:spcPts val="3779"/>
                </a:lnSpc>
                <a:buFont typeface="Arial"/>
                <a:buChar char="•"/>
              </a:pPr>
              <a:r>
                <a:rPr lang="en-US" sz="2699" dirty="0" err="1">
                  <a:solidFill>
                    <a:srgbClr val="2E2E2E"/>
                  </a:solidFill>
                  <a:latin typeface="Cabin"/>
                  <a:ea typeface="Cabin"/>
                  <a:cs typeface="Cabin"/>
                  <a:sym typeface="Cabin"/>
                </a:rPr>
                <a:t>Sử</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dụng</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mạng</a:t>
              </a:r>
              <a:r>
                <a:rPr lang="en-US" sz="2699" dirty="0">
                  <a:solidFill>
                    <a:srgbClr val="2E2E2E"/>
                  </a:solidFill>
                  <a:latin typeface="Cabin"/>
                  <a:ea typeface="Cabin"/>
                  <a:cs typeface="Cabin"/>
                  <a:sym typeface="Cabin"/>
                </a:rPr>
                <a:t> neural </a:t>
              </a:r>
              <a:r>
                <a:rPr lang="en-US" sz="2699" dirty="0" err="1">
                  <a:solidFill>
                    <a:srgbClr val="2E2E2E"/>
                  </a:solidFill>
                  <a:latin typeface="Cabin"/>
                  <a:ea typeface="Cabin"/>
                  <a:cs typeface="Cabin"/>
                  <a:sym typeface="Cabin"/>
                </a:rPr>
                <a:t>tích</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chập</a:t>
              </a:r>
              <a:r>
                <a:rPr lang="en-US" sz="2699" dirty="0">
                  <a:solidFill>
                    <a:srgbClr val="2E2E2E"/>
                  </a:solidFill>
                  <a:latin typeface="Cabin"/>
                  <a:ea typeface="Cabin"/>
                  <a:cs typeface="Cabin"/>
                  <a:sym typeface="Cabin"/>
                </a:rPr>
                <a:t> (CNN) </a:t>
              </a:r>
              <a:r>
                <a:rPr lang="en-US" sz="2699" dirty="0" err="1">
                  <a:solidFill>
                    <a:srgbClr val="2E2E2E"/>
                  </a:solidFill>
                  <a:latin typeface="Cabin"/>
                  <a:ea typeface="Cabin"/>
                  <a:cs typeface="Cabin"/>
                  <a:sym typeface="Cabin"/>
                </a:rPr>
                <a:t>để</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phân</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loại</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từng</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hình</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ảnh</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chỗ</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đậu</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xe</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là</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trống</a:t>
              </a:r>
              <a:r>
                <a:rPr lang="en-US" sz="2699" dirty="0">
                  <a:solidFill>
                    <a:srgbClr val="2E2E2E"/>
                  </a:solidFill>
                  <a:latin typeface="Cabin"/>
                  <a:ea typeface="Cabin"/>
                  <a:cs typeface="Cabin"/>
                  <a:sym typeface="Cabin"/>
                </a:rPr>
                <a:t> hay </a:t>
              </a:r>
              <a:r>
                <a:rPr lang="en-US" sz="2699" dirty="0" err="1">
                  <a:solidFill>
                    <a:srgbClr val="2E2E2E"/>
                  </a:solidFill>
                  <a:latin typeface="Cabin"/>
                  <a:ea typeface="Cabin"/>
                  <a:cs typeface="Cabin"/>
                  <a:sym typeface="Cabin"/>
                </a:rPr>
                <a:t>có</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xe</a:t>
              </a:r>
              <a:r>
                <a:rPr lang="en-US" sz="2699" dirty="0">
                  <a:solidFill>
                    <a:srgbClr val="2E2E2E"/>
                  </a:solidFill>
                  <a:latin typeface="Cabin"/>
                  <a:ea typeface="Cabin"/>
                  <a:cs typeface="Cabin"/>
                  <a:sym typeface="Cabin"/>
                </a:rPr>
                <a:t>. </a:t>
              </a:r>
            </a:p>
          </p:txBody>
        </p:sp>
      </p:grpSp>
      <p:sp>
        <p:nvSpPr>
          <p:cNvPr id="20" name="TextBox 20"/>
          <p:cNvSpPr txBox="1"/>
          <p:nvPr/>
        </p:nvSpPr>
        <p:spPr>
          <a:xfrm>
            <a:off x="10476200" y="5176560"/>
            <a:ext cx="2319423" cy="523875"/>
          </a:xfrm>
          <a:prstGeom prst="rect">
            <a:avLst/>
          </a:prstGeom>
        </p:spPr>
        <p:txBody>
          <a:bodyPr lIns="0" tIns="0" rIns="0" bIns="0" rtlCol="0" anchor="t">
            <a:spAutoFit/>
          </a:bodyPr>
          <a:lstStyle/>
          <a:p>
            <a:pPr marL="0" lvl="0" indent="0" algn="l">
              <a:lnSpc>
                <a:spcPts val="4199"/>
              </a:lnSpc>
              <a:spcBef>
                <a:spcPct val="0"/>
              </a:spcBef>
            </a:pPr>
            <a:r>
              <a:rPr lang="en-US" sz="3499">
                <a:solidFill>
                  <a:srgbClr val="2E2E2E"/>
                </a:solidFill>
                <a:latin typeface="Cabin Bold"/>
                <a:ea typeface="Cabin Bold"/>
                <a:cs typeface="Cabin Bold"/>
                <a:sym typeface="Cabin Bold"/>
              </a:rPr>
              <a:t>Công cụ:</a:t>
            </a:r>
          </a:p>
        </p:txBody>
      </p:sp>
      <p:grpSp>
        <p:nvGrpSpPr>
          <p:cNvPr id="21" name="Group 21"/>
          <p:cNvGrpSpPr/>
          <p:nvPr/>
        </p:nvGrpSpPr>
        <p:grpSpPr>
          <a:xfrm>
            <a:off x="10476200" y="5967785"/>
            <a:ext cx="7811800" cy="1961688"/>
            <a:chOff x="0" y="-47625"/>
            <a:chExt cx="5893334" cy="1479926"/>
          </a:xfrm>
        </p:grpSpPr>
        <p:sp>
          <p:nvSpPr>
            <p:cNvPr id="22" name="Freeform 22"/>
            <p:cNvSpPr/>
            <p:nvPr/>
          </p:nvSpPr>
          <p:spPr>
            <a:xfrm>
              <a:off x="0" y="0"/>
              <a:ext cx="5117268" cy="1432301"/>
            </a:xfrm>
            <a:custGeom>
              <a:avLst/>
              <a:gdLst/>
              <a:ahLst/>
              <a:cxnLst/>
              <a:rect l="l" t="t" r="r" b="b"/>
              <a:pathLst>
                <a:path w="5117268" h="1432301">
                  <a:moveTo>
                    <a:pt x="34241" y="0"/>
                  </a:moveTo>
                  <a:lnTo>
                    <a:pt x="5083028" y="0"/>
                  </a:lnTo>
                  <a:cubicBezTo>
                    <a:pt x="5092109" y="0"/>
                    <a:pt x="5100818" y="3607"/>
                    <a:pt x="5107239" y="10029"/>
                  </a:cubicBezTo>
                  <a:cubicBezTo>
                    <a:pt x="5113661" y="16450"/>
                    <a:pt x="5117268" y="25159"/>
                    <a:pt x="5117268" y="34241"/>
                  </a:cubicBezTo>
                  <a:lnTo>
                    <a:pt x="5117268" y="1398061"/>
                  </a:lnTo>
                  <a:cubicBezTo>
                    <a:pt x="5117268" y="1407142"/>
                    <a:pt x="5113661" y="1415851"/>
                    <a:pt x="5107239" y="1422272"/>
                  </a:cubicBezTo>
                  <a:cubicBezTo>
                    <a:pt x="5100818" y="1428694"/>
                    <a:pt x="5092109" y="1432301"/>
                    <a:pt x="5083028" y="1432301"/>
                  </a:cubicBezTo>
                  <a:lnTo>
                    <a:pt x="34241" y="1432301"/>
                  </a:lnTo>
                  <a:cubicBezTo>
                    <a:pt x="25159" y="1432301"/>
                    <a:pt x="16450" y="1428694"/>
                    <a:pt x="10029" y="1422272"/>
                  </a:cubicBezTo>
                  <a:cubicBezTo>
                    <a:pt x="3607" y="1415851"/>
                    <a:pt x="0" y="1407142"/>
                    <a:pt x="0" y="1398061"/>
                  </a:cubicBezTo>
                  <a:lnTo>
                    <a:pt x="0" y="34241"/>
                  </a:lnTo>
                  <a:cubicBezTo>
                    <a:pt x="0" y="25159"/>
                    <a:pt x="3607" y="16450"/>
                    <a:pt x="10029" y="10029"/>
                  </a:cubicBezTo>
                  <a:cubicBezTo>
                    <a:pt x="16450" y="3607"/>
                    <a:pt x="25159" y="0"/>
                    <a:pt x="34241" y="0"/>
                  </a:cubicBezTo>
                  <a:close/>
                </a:path>
              </a:pathLst>
            </a:custGeom>
            <a:solidFill>
              <a:srgbClr val="000000">
                <a:alpha val="0"/>
              </a:srgbClr>
            </a:solidFill>
            <a:ln cap="rnd">
              <a:noFill/>
              <a:prstDash val="sysDot"/>
              <a:round/>
            </a:ln>
          </p:spPr>
          <p:txBody>
            <a:bodyPr/>
            <a:lstStyle/>
            <a:p>
              <a:endParaRPr lang="en-US"/>
            </a:p>
          </p:txBody>
        </p:sp>
        <p:sp>
          <p:nvSpPr>
            <p:cNvPr id="23" name="TextBox 23"/>
            <p:cNvSpPr txBox="1"/>
            <p:nvPr/>
          </p:nvSpPr>
          <p:spPr>
            <a:xfrm>
              <a:off x="0" y="-47625"/>
              <a:ext cx="5893334" cy="1479926"/>
            </a:xfrm>
            <a:prstGeom prst="rect">
              <a:avLst/>
            </a:prstGeom>
          </p:spPr>
          <p:txBody>
            <a:bodyPr lIns="254000" tIns="254000" rIns="254000" bIns="254000" rtlCol="0" anchor="t"/>
            <a:lstStyle/>
            <a:p>
              <a:pPr marL="582925" lvl="1" indent="-291463">
                <a:lnSpc>
                  <a:spcPts val="3779"/>
                </a:lnSpc>
                <a:buFont typeface="Arial"/>
                <a:buChar char="•"/>
              </a:pPr>
              <a:r>
                <a:rPr lang="en-US" sz="2699" dirty="0" err="1">
                  <a:solidFill>
                    <a:srgbClr val="2E2E2E"/>
                  </a:solidFill>
                  <a:latin typeface="Cabin"/>
                  <a:ea typeface="Cabin"/>
                  <a:cs typeface="Cabin"/>
                  <a:sym typeface="Cabin"/>
                </a:rPr>
                <a:t>Sử</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dụng</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các</a:t>
              </a:r>
              <a:r>
                <a:rPr lang="en-US" sz="2699" dirty="0">
                  <a:solidFill>
                    <a:srgbClr val="2E2E2E"/>
                  </a:solidFill>
                  <a:latin typeface="Cabin"/>
                  <a:ea typeface="Cabin"/>
                  <a:cs typeface="Cabin"/>
                  <a:sym typeface="Cabin"/>
                </a:rPr>
                <a:t> thư </a:t>
              </a:r>
              <a:r>
                <a:rPr lang="en-US" sz="2699" dirty="0" err="1">
                  <a:solidFill>
                    <a:srgbClr val="2E2E2E"/>
                  </a:solidFill>
                  <a:latin typeface="Cabin"/>
                  <a:ea typeface="Cabin"/>
                  <a:cs typeface="Cabin"/>
                  <a:sym typeface="Cabin"/>
                </a:rPr>
                <a:t>viện</a:t>
              </a:r>
              <a:r>
                <a:rPr lang="en-US" sz="2699" dirty="0">
                  <a:solidFill>
                    <a:srgbClr val="2E2E2E"/>
                  </a:solidFill>
                  <a:latin typeface="Cabin"/>
                  <a:ea typeface="Cabin"/>
                  <a:cs typeface="Cabin"/>
                  <a:sym typeface="Cabin"/>
                </a:rPr>
                <a:t> </a:t>
              </a:r>
              <a:r>
                <a:rPr lang="en-US" sz="2699" dirty="0" err="1">
                  <a:solidFill>
                    <a:srgbClr val="2E2E2E"/>
                  </a:solidFill>
                  <a:latin typeface="Cabin"/>
                  <a:ea typeface="Cabin"/>
                  <a:cs typeface="Cabin"/>
                  <a:sym typeface="Cabin"/>
                </a:rPr>
                <a:t>như</a:t>
              </a:r>
              <a:r>
                <a:rPr lang="en-US" sz="2699" dirty="0">
                  <a:solidFill>
                    <a:srgbClr val="2E2E2E"/>
                  </a:solidFill>
                  <a:latin typeface="Cabin"/>
                  <a:ea typeface="Cabin"/>
                  <a:cs typeface="Cabin"/>
                  <a:sym typeface="Cabin"/>
                </a:rPr>
                <a:t> TensorFlow, </a:t>
              </a:r>
              <a:r>
                <a:rPr lang="en-US" sz="2699" dirty="0" err="1">
                  <a:solidFill>
                    <a:srgbClr val="2E2E2E"/>
                  </a:solidFill>
                  <a:latin typeface="Cabin"/>
                  <a:ea typeface="Cabin"/>
                  <a:cs typeface="Cabin"/>
                  <a:sym typeface="Cabin"/>
                </a:rPr>
                <a:t>Keras</a:t>
              </a:r>
              <a:r>
                <a:rPr lang="en-US" sz="2699" dirty="0">
                  <a:solidFill>
                    <a:srgbClr val="2E2E2E"/>
                  </a:solidFill>
                  <a:latin typeface="Cabin"/>
                  <a:ea typeface="Cabin"/>
                  <a:cs typeface="Cabin"/>
                  <a:sym typeface="Cabin"/>
                </a:rPr>
                <a:t>, OpenCV, matplotlib, imbalanced-learn.</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6CD70"/>
        </a:solidFill>
        <a:effectLst/>
      </p:bgPr>
    </p:bg>
    <p:spTree>
      <p:nvGrpSpPr>
        <p:cNvPr id="1" name=""/>
        <p:cNvGrpSpPr/>
        <p:nvPr/>
      </p:nvGrpSpPr>
      <p:grpSpPr>
        <a:xfrm>
          <a:off x="0" y="0"/>
          <a:ext cx="0" cy="0"/>
          <a:chOff x="0" y="0"/>
          <a:chExt cx="0" cy="0"/>
        </a:xfrm>
      </p:grpSpPr>
      <p:grpSp>
        <p:nvGrpSpPr>
          <p:cNvPr id="2" name="Group 2"/>
          <p:cNvGrpSpPr/>
          <p:nvPr/>
        </p:nvGrpSpPr>
        <p:grpSpPr>
          <a:xfrm>
            <a:off x="0" y="8030158"/>
            <a:ext cx="18288000" cy="2256842"/>
            <a:chOff x="0" y="0"/>
            <a:chExt cx="24384000" cy="3009123"/>
          </a:xfrm>
        </p:grpSpPr>
        <p:pic>
          <p:nvPicPr>
            <p:cNvPr id="3" name="Picture 3"/>
            <p:cNvPicPr>
              <a:picLocks noChangeAspect="1"/>
            </p:cNvPicPr>
            <p:nvPr/>
          </p:nvPicPr>
          <p:blipFill>
            <a:blip r:embed="rId2"/>
            <a:srcRect t="14863" b="58513"/>
            <a:stretch>
              <a:fillRect/>
            </a:stretch>
          </p:blipFill>
          <p:spPr>
            <a:xfrm>
              <a:off x="0" y="0"/>
              <a:ext cx="24384000" cy="3009123"/>
            </a:xfrm>
            <a:prstGeom prst="rect">
              <a:avLst/>
            </a:prstGeom>
          </p:spPr>
        </p:pic>
      </p:grpSp>
      <p:sp>
        <p:nvSpPr>
          <p:cNvPr id="4" name="Freeform 4"/>
          <p:cNvSpPr/>
          <p:nvPr/>
        </p:nvSpPr>
        <p:spPr>
          <a:xfrm rot="-5589959">
            <a:off x="2952340" y="3182220"/>
            <a:ext cx="548508" cy="4372167"/>
          </a:xfrm>
          <a:custGeom>
            <a:avLst/>
            <a:gdLst/>
            <a:ahLst/>
            <a:cxnLst/>
            <a:rect l="l" t="t" r="r" b="b"/>
            <a:pathLst>
              <a:path w="548508" h="4372167">
                <a:moveTo>
                  <a:pt x="0" y="0"/>
                </a:moveTo>
                <a:lnTo>
                  <a:pt x="548508" y="0"/>
                </a:lnTo>
                <a:lnTo>
                  <a:pt x="548508" y="4372167"/>
                </a:lnTo>
                <a:lnTo>
                  <a:pt x="0" y="43721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5" name="Freeform 5"/>
          <p:cNvSpPr/>
          <p:nvPr/>
        </p:nvSpPr>
        <p:spPr>
          <a:xfrm>
            <a:off x="13310727" y="-2115057"/>
            <a:ext cx="3400271" cy="4758649"/>
          </a:xfrm>
          <a:custGeom>
            <a:avLst/>
            <a:gdLst/>
            <a:ahLst/>
            <a:cxnLst/>
            <a:rect l="l" t="t" r="r" b="b"/>
            <a:pathLst>
              <a:path w="3400271" h="4758649">
                <a:moveTo>
                  <a:pt x="0" y="0"/>
                </a:moveTo>
                <a:lnTo>
                  <a:pt x="3400271" y="0"/>
                </a:lnTo>
                <a:lnTo>
                  <a:pt x="3400271" y="4758648"/>
                </a:lnTo>
                <a:lnTo>
                  <a:pt x="0" y="475864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6" name="Group 6"/>
          <p:cNvGrpSpPr/>
          <p:nvPr/>
        </p:nvGrpSpPr>
        <p:grpSpPr>
          <a:xfrm>
            <a:off x="1028700" y="429786"/>
            <a:ext cx="2931535" cy="598914"/>
            <a:chOff x="0" y="0"/>
            <a:chExt cx="3908714" cy="798551"/>
          </a:xfrm>
        </p:grpSpPr>
        <p:sp>
          <p:nvSpPr>
            <p:cNvPr id="7" name="Freeform 7"/>
            <p:cNvSpPr/>
            <p:nvPr/>
          </p:nvSpPr>
          <p:spPr>
            <a:xfrm>
              <a:off x="0" y="0"/>
              <a:ext cx="682398" cy="798551"/>
            </a:xfrm>
            <a:custGeom>
              <a:avLst/>
              <a:gdLst/>
              <a:ahLst/>
              <a:cxnLst/>
              <a:rect l="l" t="t" r="r" b="b"/>
              <a:pathLst>
                <a:path w="682398" h="798551">
                  <a:moveTo>
                    <a:pt x="0" y="0"/>
                  </a:moveTo>
                  <a:lnTo>
                    <a:pt x="682398" y="0"/>
                  </a:lnTo>
                  <a:lnTo>
                    <a:pt x="682398" y="798551"/>
                  </a:lnTo>
                  <a:lnTo>
                    <a:pt x="0" y="79855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8" name="TextBox 8"/>
            <p:cNvSpPr txBox="1"/>
            <p:nvPr/>
          </p:nvSpPr>
          <p:spPr>
            <a:xfrm>
              <a:off x="911583" y="229736"/>
              <a:ext cx="2997131" cy="339079"/>
            </a:xfrm>
            <a:prstGeom prst="rect">
              <a:avLst/>
            </a:prstGeom>
          </p:spPr>
          <p:txBody>
            <a:bodyPr lIns="0" tIns="0" rIns="0" bIns="0" rtlCol="0" anchor="t">
              <a:spAutoFit/>
            </a:bodyPr>
            <a:lstStyle/>
            <a:p>
              <a:pPr algn="l">
                <a:lnSpc>
                  <a:spcPts val="2018"/>
                </a:lnSpc>
              </a:pPr>
              <a:r>
                <a:rPr lang="en-US" sz="1682">
                  <a:solidFill>
                    <a:srgbClr val="2E2E2E"/>
                  </a:solidFill>
                  <a:latin typeface="Cabin Medium"/>
                  <a:ea typeface="Cabin Medium"/>
                  <a:cs typeface="Cabin Medium"/>
                  <a:sym typeface="Cabin Medium"/>
                </a:rPr>
                <a:t>Nhóm 7</a:t>
              </a:r>
            </a:p>
          </p:txBody>
        </p:sp>
      </p:grpSp>
      <p:sp>
        <p:nvSpPr>
          <p:cNvPr id="9" name="TextBox 9"/>
          <p:cNvSpPr txBox="1"/>
          <p:nvPr/>
        </p:nvSpPr>
        <p:spPr>
          <a:xfrm>
            <a:off x="1028700" y="3897408"/>
            <a:ext cx="4395788" cy="1076325"/>
          </a:xfrm>
          <a:prstGeom prst="rect">
            <a:avLst/>
          </a:prstGeom>
        </p:spPr>
        <p:txBody>
          <a:bodyPr lIns="0" tIns="0" rIns="0" bIns="0" rtlCol="0" anchor="t">
            <a:spAutoFit/>
          </a:bodyPr>
          <a:lstStyle/>
          <a:p>
            <a:pPr algn="l">
              <a:lnSpc>
                <a:spcPts val="8250"/>
              </a:lnSpc>
            </a:pPr>
            <a:r>
              <a:rPr lang="en-US" sz="7500">
                <a:solidFill>
                  <a:srgbClr val="2E2E2E"/>
                </a:solidFill>
                <a:latin typeface="Cabin"/>
                <a:ea typeface="Cabin"/>
                <a:cs typeface="Cabin"/>
                <a:sym typeface="Cabin"/>
              </a:rPr>
              <a:t>02. Dữ liệu</a:t>
            </a:r>
          </a:p>
        </p:txBody>
      </p:sp>
      <p:sp>
        <p:nvSpPr>
          <p:cNvPr id="10" name="TextBox 10"/>
          <p:cNvSpPr txBox="1"/>
          <p:nvPr/>
        </p:nvSpPr>
        <p:spPr>
          <a:xfrm>
            <a:off x="9321601" y="3203035"/>
            <a:ext cx="7061399" cy="2813784"/>
          </a:xfrm>
          <a:prstGeom prst="rect">
            <a:avLst/>
          </a:prstGeom>
        </p:spPr>
        <p:txBody>
          <a:bodyPr wrap="square" lIns="0" tIns="0" rIns="0" bIns="0" rtlCol="0" anchor="t">
            <a:spAutoFit/>
          </a:bodyPr>
          <a:lstStyle/>
          <a:p>
            <a:pPr marL="518160" lvl="1" indent="-259080" algn="just">
              <a:lnSpc>
                <a:spcPts val="3720"/>
              </a:lnSpc>
              <a:buFont typeface="Arial"/>
              <a:buChar char="•"/>
            </a:pPr>
            <a:r>
              <a:rPr lang="en-US" sz="2700" dirty="0">
                <a:solidFill>
                  <a:srgbClr val="2E2E2E"/>
                </a:solidFill>
                <a:latin typeface="Cabin"/>
                <a:ea typeface="Cabin"/>
                <a:cs typeface="Cabin"/>
                <a:sym typeface="Cabin"/>
              </a:rPr>
              <a:t>Image Capture: Thu </a:t>
            </a:r>
            <a:r>
              <a:rPr lang="en-US" sz="2700" dirty="0" err="1">
                <a:solidFill>
                  <a:srgbClr val="2E2E2E"/>
                </a:solidFill>
                <a:latin typeface="Cabin"/>
                <a:ea typeface="Cabin"/>
                <a:cs typeface="Cabin"/>
                <a:sym typeface="Cabin"/>
              </a:rPr>
              <a:t>thập</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hình</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ảnh</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từ</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các</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bãi</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đỗ</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xe</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với</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các</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điều</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kiện</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thời</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tiết</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và</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ánh</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sáng</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khác</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nhau</a:t>
            </a:r>
            <a:r>
              <a:rPr lang="en-US" sz="2700" dirty="0">
                <a:solidFill>
                  <a:srgbClr val="2E2E2E"/>
                </a:solidFill>
                <a:latin typeface="Cabin"/>
                <a:ea typeface="Cabin"/>
                <a:cs typeface="Cabin"/>
                <a:sym typeface="Cabin"/>
              </a:rPr>
              <a:t>. </a:t>
            </a:r>
          </a:p>
          <a:p>
            <a:pPr marL="518160" lvl="1" indent="-259080" algn="just">
              <a:lnSpc>
                <a:spcPts val="3720"/>
              </a:lnSpc>
              <a:buFont typeface="Arial"/>
              <a:buChar char="•"/>
            </a:pPr>
            <a:r>
              <a:rPr lang="en-US" sz="2700" dirty="0">
                <a:solidFill>
                  <a:srgbClr val="2E2E2E"/>
                </a:solidFill>
                <a:latin typeface="Cabin"/>
                <a:ea typeface="Cabin"/>
                <a:cs typeface="Cabin"/>
                <a:sym typeface="Cabin"/>
              </a:rPr>
              <a:t>Image Preprocessing: </a:t>
            </a:r>
            <a:r>
              <a:rPr lang="en-US" sz="2700" dirty="0" err="1">
                <a:solidFill>
                  <a:srgbClr val="2E2E2E"/>
                </a:solidFill>
                <a:latin typeface="Cabin"/>
                <a:ea typeface="Cabin"/>
                <a:cs typeface="Cabin"/>
                <a:sym typeface="Cabin"/>
              </a:rPr>
              <a:t>Tiền</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xử</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lý</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hình</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ảnh</a:t>
            </a:r>
            <a:r>
              <a:rPr lang="en-US" sz="2700" dirty="0">
                <a:solidFill>
                  <a:srgbClr val="2E2E2E"/>
                </a:solidFill>
                <a:latin typeface="Cabin"/>
                <a:ea typeface="Cabin"/>
                <a:cs typeface="Cabin"/>
                <a:sym typeface="Cabin"/>
              </a:rPr>
              <a:t> bao </a:t>
            </a:r>
            <a:r>
              <a:rPr lang="en-US" sz="2700" dirty="0" err="1">
                <a:solidFill>
                  <a:srgbClr val="2E2E2E"/>
                </a:solidFill>
                <a:latin typeface="Cabin"/>
                <a:ea typeface="Cabin"/>
                <a:cs typeface="Cabin"/>
                <a:sym typeface="Cabin"/>
              </a:rPr>
              <a:t>gồm</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cắt</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thay</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đổi</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kích</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thước</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và</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điều</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chỉnh</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để</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phù</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hợp</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với</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mô</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hình</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nhận</a:t>
            </a:r>
            <a:r>
              <a:rPr lang="en-US" sz="2700" dirty="0">
                <a:solidFill>
                  <a:srgbClr val="2E2E2E"/>
                </a:solidFill>
                <a:latin typeface="Cabin"/>
                <a:ea typeface="Cabin"/>
                <a:cs typeface="Cabin"/>
                <a:sym typeface="Cabin"/>
              </a:rPr>
              <a:t> </a:t>
            </a:r>
            <a:r>
              <a:rPr lang="en-US" sz="2700" dirty="0" err="1">
                <a:solidFill>
                  <a:srgbClr val="2E2E2E"/>
                </a:solidFill>
                <a:latin typeface="Cabin"/>
                <a:ea typeface="Cabin"/>
                <a:cs typeface="Cabin"/>
                <a:sym typeface="Cabin"/>
              </a:rPr>
              <a:t>diện</a:t>
            </a:r>
            <a:r>
              <a:rPr lang="en-US" sz="2700" dirty="0">
                <a:solidFill>
                  <a:srgbClr val="2E2E2E"/>
                </a:solidFill>
                <a:latin typeface="Cabin"/>
                <a:ea typeface="Cabin"/>
                <a:cs typeface="Cabin"/>
                <a:sym typeface="Cabin"/>
              </a:rPr>
              <a:t>. </a:t>
            </a:r>
          </a:p>
        </p:txBody>
      </p:sp>
      <p:sp>
        <p:nvSpPr>
          <p:cNvPr id="11" name="TextBox 11"/>
          <p:cNvSpPr txBox="1"/>
          <p:nvPr/>
        </p:nvSpPr>
        <p:spPr>
          <a:xfrm>
            <a:off x="9144000" y="2381654"/>
            <a:ext cx="4897737" cy="523875"/>
          </a:xfrm>
          <a:prstGeom prst="rect">
            <a:avLst/>
          </a:prstGeom>
        </p:spPr>
        <p:txBody>
          <a:bodyPr lIns="0" tIns="0" rIns="0" bIns="0" rtlCol="0" anchor="t">
            <a:spAutoFit/>
          </a:bodyPr>
          <a:lstStyle/>
          <a:p>
            <a:pPr marL="0" lvl="0" indent="0" algn="l">
              <a:lnSpc>
                <a:spcPts val="4199"/>
              </a:lnSpc>
              <a:spcBef>
                <a:spcPct val="0"/>
              </a:spcBef>
            </a:pPr>
            <a:r>
              <a:rPr lang="en-US" sz="3499">
                <a:solidFill>
                  <a:srgbClr val="2E2E2E"/>
                </a:solidFill>
                <a:latin typeface="Cabin Bold"/>
                <a:ea typeface="Cabin Bold"/>
                <a:cs typeface="Cabin Bold"/>
                <a:sym typeface="Cabin Bold"/>
              </a:rPr>
              <a:t>Thu thập và xử lý dữ liệu:</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5F2E0"/>
        </a:solidFill>
        <a:effectLst/>
      </p:bgPr>
    </p:bg>
    <p:spTree>
      <p:nvGrpSpPr>
        <p:cNvPr id="1" name=""/>
        <p:cNvGrpSpPr/>
        <p:nvPr/>
      </p:nvGrpSpPr>
      <p:grpSpPr>
        <a:xfrm>
          <a:off x="0" y="0"/>
          <a:ext cx="0" cy="0"/>
          <a:chOff x="0" y="0"/>
          <a:chExt cx="0" cy="0"/>
        </a:xfrm>
      </p:grpSpPr>
      <p:sp>
        <p:nvSpPr>
          <p:cNvPr id="2" name="Freeform 2"/>
          <p:cNvSpPr/>
          <p:nvPr/>
        </p:nvSpPr>
        <p:spPr>
          <a:xfrm rot="1968660">
            <a:off x="15878958" y="7933607"/>
            <a:ext cx="2169405" cy="2669291"/>
          </a:xfrm>
          <a:custGeom>
            <a:avLst/>
            <a:gdLst/>
            <a:ahLst/>
            <a:cxnLst/>
            <a:rect l="l" t="t" r="r" b="b"/>
            <a:pathLst>
              <a:path w="2169405" h="2669291">
                <a:moveTo>
                  <a:pt x="0" y="0"/>
                </a:moveTo>
                <a:lnTo>
                  <a:pt x="2169405" y="0"/>
                </a:lnTo>
                <a:lnTo>
                  <a:pt x="2169405" y="2669290"/>
                </a:lnTo>
                <a:lnTo>
                  <a:pt x="0" y="26692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3" name="Freeform 3"/>
          <p:cNvSpPr/>
          <p:nvPr/>
        </p:nvSpPr>
        <p:spPr>
          <a:xfrm rot="-622545">
            <a:off x="3685485" y="899455"/>
            <a:ext cx="3190575" cy="777340"/>
          </a:xfrm>
          <a:custGeom>
            <a:avLst/>
            <a:gdLst/>
            <a:ahLst/>
            <a:cxnLst/>
            <a:rect l="l" t="t" r="r" b="b"/>
            <a:pathLst>
              <a:path w="3190575" h="777340">
                <a:moveTo>
                  <a:pt x="0" y="0"/>
                </a:moveTo>
                <a:lnTo>
                  <a:pt x="3190575" y="0"/>
                </a:lnTo>
                <a:lnTo>
                  <a:pt x="3190575" y="777340"/>
                </a:lnTo>
                <a:lnTo>
                  <a:pt x="0" y="7773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4" name="Group 4"/>
          <p:cNvGrpSpPr/>
          <p:nvPr/>
        </p:nvGrpSpPr>
        <p:grpSpPr>
          <a:xfrm>
            <a:off x="8395313" y="9258300"/>
            <a:ext cx="2931535" cy="598914"/>
            <a:chOff x="0" y="0"/>
            <a:chExt cx="3908714" cy="798551"/>
          </a:xfrm>
        </p:grpSpPr>
        <p:sp>
          <p:nvSpPr>
            <p:cNvPr id="5" name="Freeform 5"/>
            <p:cNvSpPr/>
            <p:nvPr/>
          </p:nvSpPr>
          <p:spPr>
            <a:xfrm>
              <a:off x="0" y="0"/>
              <a:ext cx="682398" cy="798551"/>
            </a:xfrm>
            <a:custGeom>
              <a:avLst/>
              <a:gdLst/>
              <a:ahLst/>
              <a:cxnLst/>
              <a:rect l="l" t="t" r="r" b="b"/>
              <a:pathLst>
                <a:path w="682398" h="798551">
                  <a:moveTo>
                    <a:pt x="0" y="0"/>
                  </a:moveTo>
                  <a:lnTo>
                    <a:pt x="682398" y="0"/>
                  </a:lnTo>
                  <a:lnTo>
                    <a:pt x="682398" y="798551"/>
                  </a:lnTo>
                  <a:lnTo>
                    <a:pt x="0" y="79855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TextBox 6"/>
            <p:cNvSpPr txBox="1"/>
            <p:nvPr/>
          </p:nvSpPr>
          <p:spPr>
            <a:xfrm>
              <a:off x="911583" y="229736"/>
              <a:ext cx="2997131" cy="339079"/>
            </a:xfrm>
            <a:prstGeom prst="rect">
              <a:avLst/>
            </a:prstGeom>
          </p:spPr>
          <p:txBody>
            <a:bodyPr lIns="0" tIns="0" rIns="0" bIns="0" rtlCol="0" anchor="t">
              <a:spAutoFit/>
            </a:bodyPr>
            <a:lstStyle/>
            <a:p>
              <a:pPr algn="l">
                <a:lnSpc>
                  <a:spcPts val="2018"/>
                </a:lnSpc>
              </a:pPr>
              <a:r>
                <a:rPr lang="en-US" sz="1682">
                  <a:solidFill>
                    <a:srgbClr val="2E2E2E"/>
                  </a:solidFill>
                  <a:latin typeface="Cabin Medium"/>
                  <a:ea typeface="Cabin Medium"/>
                  <a:cs typeface="Cabin Medium"/>
                  <a:sym typeface="Cabin Medium"/>
                </a:rPr>
                <a:t>Nhóm 7</a:t>
              </a:r>
            </a:p>
          </p:txBody>
        </p:sp>
      </p:grpSp>
      <p:sp>
        <p:nvSpPr>
          <p:cNvPr id="7" name="Freeform 7"/>
          <p:cNvSpPr/>
          <p:nvPr/>
        </p:nvSpPr>
        <p:spPr>
          <a:xfrm>
            <a:off x="1324339" y="2122563"/>
            <a:ext cx="15641184" cy="6983338"/>
          </a:xfrm>
          <a:custGeom>
            <a:avLst/>
            <a:gdLst/>
            <a:ahLst/>
            <a:cxnLst/>
            <a:rect l="l" t="t" r="r" b="b"/>
            <a:pathLst>
              <a:path w="7819661" h="6423657">
                <a:moveTo>
                  <a:pt x="0" y="0"/>
                </a:moveTo>
                <a:lnTo>
                  <a:pt x="7819661" y="0"/>
                </a:lnTo>
                <a:lnTo>
                  <a:pt x="7819661" y="6423658"/>
                </a:lnTo>
                <a:lnTo>
                  <a:pt x="0" y="6423658"/>
                </a:lnTo>
                <a:lnTo>
                  <a:pt x="0" y="0"/>
                </a:lnTo>
                <a:close/>
              </a:path>
            </a:pathLst>
          </a:custGeom>
          <a:blipFill>
            <a:blip r:embed="rId8"/>
            <a:stretch>
              <a:fillRect r="-2595"/>
            </a:stretch>
          </a:blipFill>
        </p:spPr>
        <p:txBody>
          <a:bodyPr/>
          <a:lstStyle/>
          <a:p>
            <a:endParaRPr lang="en-US"/>
          </a:p>
        </p:txBody>
      </p:sp>
      <p:sp>
        <p:nvSpPr>
          <p:cNvPr id="8" name="TextBox 8"/>
          <p:cNvSpPr txBox="1"/>
          <p:nvPr/>
        </p:nvSpPr>
        <p:spPr>
          <a:xfrm>
            <a:off x="1043250" y="783300"/>
            <a:ext cx="16216050" cy="1076325"/>
          </a:xfrm>
          <a:prstGeom prst="rect">
            <a:avLst/>
          </a:prstGeom>
        </p:spPr>
        <p:txBody>
          <a:bodyPr lIns="0" tIns="0" rIns="0" bIns="0" rtlCol="0" anchor="t">
            <a:spAutoFit/>
          </a:bodyPr>
          <a:lstStyle/>
          <a:p>
            <a:pPr algn="ctr">
              <a:lnSpc>
                <a:spcPts val="8250"/>
              </a:lnSpc>
            </a:pPr>
            <a:r>
              <a:rPr lang="en-US" sz="7500">
                <a:solidFill>
                  <a:srgbClr val="2E2E2E"/>
                </a:solidFill>
                <a:latin typeface="Cabin"/>
                <a:ea typeface="Cabin"/>
                <a:cs typeface="Cabin"/>
                <a:sym typeface="Cabin"/>
              </a:rPr>
              <a:t>Thu thập dữ liệu</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5F2E0"/>
        </a:solidFill>
        <a:effectLst/>
      </p:bgPr>
    </p:bg>
    <p:spTree>
      <p:nvGrpSpPr>
        <p:cNvPr id="1" name=""/>
        <p:cNvGrpSpPr/>
        <p:nvPr/>
      </p:nvGrpSpPr>
      <p:grpSpPr>
        <a:xfrm>
          <a:off x="0" y="0"/>
          <a:ext cx="0" cy="0"/>
          <a:chOff x="0" y="0"/>
          <a:chExt cx="0" cy="0"/>
        </a:xfrm>
      </p:grpSpPr>
      <p:sp>
        <p:nvSpPr>
          <p:cNvPr id="2" name="Freeform 2"/>
          <p:cNvSpPr/>
          <p:nvPr/>
        </p:nvSpPr>
        <p:spPr>
          <a:xfrm>
            <a:off x="14968889" y="3472244"/>
            <a:ext cx="1368938" cy="1499833"/>
          </a:xfrm>
          <a:custGeom>
            <a:avLst/>
            <a:gdLst/>
            <a:ahLst/>
            <a:cxnLst/>
            <a:rect l="l" t="t" r="r" b="b"/>
            <a:pathLst>
              <a:path w="1368938" h="1499833">
                <a:moveTo>
                  <a:pt x="0" y="0"/>
                </a:moveTo>
                <a:lnTo>
                  <a:pt x="1368939" y="0"/>
                </a:lnTo>
                <a:lnTo>
                  <a:pt x="1368939" y="1499832"/>
                </a:lnTo>
                <a:lnTo>
                  <a:pt x="0" y="14998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601004">
            <a:off x="16725609" y="628778"/>
            <a:ext cx="2339971" cy="799844"/>
          </a:xfrm>
          <a:custGeom>
            <a:avLst/>
            <a:gdLst/>
            <a:ahLst/>
            <a:cxnLst/>
            <a:rect l="l" t="t" r="r" b="b"/>
            <a:pathLst>
              <a:path w="2339971" h="799844">
                <a:moveTo>
                  <a:pt x="0" y="0"/>
                </a:moveTo>
                <a:lnTo>
                  <a:pt x="2339970" y="0"/>
                </a:lnTo>
                <a:lnTo>
                  <a:pt x="2339970" y="799844"/>
                </a:lnTo>
                <a:lnTo>
                  <a:pt x="0" y="79984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4" name="Group 4"/>
          <p:cNvGrpSpPr/>
          <p:nvPr/>
        </p:nvGrpSpPr>
        <p:grpSpPr>
          <a:xfrm>
            <a:off x="1028700" y="9258300"/>
            <a:ext cx="2931535" cy="598914"/>
            <a:chOff x="0" y="0"/>
            <a:chExt cx="3908714" cy="798551"/>
          </a:xfrm>
        </p:grpSpPr>
        <p:sp>
          <p:nvSpPr>
            <p:cNvPr id="5" name="Freeform 5"/>
            <p:cNvSpPr/>
            <p:nvPr/>
          </p:nvSpPr>
          <p:spPr>
            <a:xfrm>
              <a:off x="0" y="0"/>
              <a:ext cx="682398" cy="798551"/>
            </a:xfrm>
            <a:custGeom>
              <a:avLst/>
              <a:gdLst/>
              <a:ahLst/>
              <a:cxnLst/>
              <a:rect l="l" t="t" r="r" b="b"/>
              <a:pathLst>
                <a:path w="682398" h="798551">
                  <a:moveTo>
                    <a:pt x="0" y="0"/>
                  </a:moveTo>
                  <a:lnTo>
                    <a:pt x="682398" y="0"/>
                  </a:lnTo>
                  <a:lnTo>
                    <a:pt x="682398" y="798551"/>
                  </a:lnTo>
                  <a:lnTo>
                    <a:pt x="0" y="79855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TextBox 6"/>
            <p:cNvSpPr txBox="1"/>
            <p:nvPr/>
          </p:nvSpPr>
          <p:spPr>
            <a:xfrm>
              <a:off x="911583" y="229736"/>
              <a:ext cx="2997131" cy="339079"/>
            </a:xfrm>
            <a:prstGeom prst="rect">
              <a:avLst/>
            </a:prstGeom>
          </p:spPr>
          <p:txBody>
            <a:bodyPr lIns="0" tIns="0" rIns="0" bIns="0" rtlCol="0" anchor="t">
              <a:spAutoFit/>
            </a:bodyPr>
            <a:lstStyle/>
            <a:p>
              <a:pPr algn="l">
                <a:lnSpc>
                  <a:spcPts val="2018"/>
                </a:lnSpc>
              </a:pPr>
              <a:r>
                <a:rPr lang="en-US" sz="1682">
                  <a:solidFill>
                    <a:srgbClr val="2E2E2E"/>
                  </a:solidFill>
                  <a:latin typeface="Cabin Medium"/>
                  <a:ea typeface="Cabin Medium"/>
                  <a:cs typeface="Cabin Medium"/>
                  <a:sym typeface="Cabin Medium"/>
                </a:rPr>
                <a:t>Nhóm 7</a:t>
              </a:r>
            </a:p>
          </p:txBody>
        </p:sp>
      </p:grpSp>
      <p:sp>
        <p:nvSpPr>
          <p:cNvPr id="7" name="Freeform 7"/>
          <p:cNvSpPr/>
          <p:nvPr/>
        </p:nvSpPr>
        <p:spPr>
          <a:xfrm>
            <a:off x="533400" y="280513"/>
            <a:ext cx="9748741" cy="4519675"/>
          </a:xfrm>
          <a:custGeom>
            <a:avLst/>
            <a:gdLst/>
            <a:ahLst/>
            <a:cxnLst/>
            <a:rect l="l" t="t" r="r" b="b"/>
            <a:pathLst>
              <a:path w="9253441" h="4519675">
                <a:moveTo>
                  <a:pt x="0" y="0"/>
                </a:moveTo>
                <a:lnTo>
                  <a:pt x="9253441" y="0"/>
                </a:lnTo>
                <a:lnTo>
                  <a:pt x="9253441" y="4519676"/>
                </a:lnTo>
                <a:lnTo>
                  <a:pt x="0" y="4519676"/>
                </a:lnTo>
                <a:lnTo>
                  <a:pt x="0" y="0"/>
                </a:lnTo>
                <a:close/>
              </a:path>
            </a:pathLst>
          </a:custGeom>
          <a:blipFill>
            <a:blip r:embed="rId8"/>
            <a:stretch>
              <a:fillRect/>
            </a:stretch>
          </a:blipFill>
        </p:spPr>
        <p:txBody>
          <a:bodyPr/>
          <a:lstStyle/>
          <a:p>
            <a:endParaRPr lang="en-US"/>
          </a:p>
        </p:txBody>
      </p:sp>
      <p:sp>
        <p:nvSpPr>
          <p:cNvPr id="8" name="Freeform 8"/>
          <p:cNvSpPr/>
          <p:nvPr/>
        </p:nvSpPr>
        <p:spPr>
          <a:xfrm rot="-1372486">
            <a:off x="-2113150" y="6427882"/>
            <a:ext cx="5214047" cy="1374613"/>
          </a:xfrm>
          <a:custGeom>
            <a:avLst/>
            <a:gdLst/>
            <a:ahLst/>
            <a:cxnLst/>
            <a:rect l="l" t="t" r="r" b="b"/>
            <a:pathLst>
              <a:path w="5214047" h="1374613">
                <a:moveTo>
                  <a:pt x="0" y="0"/>
                </a:moveTo>
                <a:lnTo>
                  <a:pt x="5214047" y="0"/>
                </a:lnTo>
                <a:lnTo>
                  <a:pt x="5214047" y="1374612"/>
                </a:lnTo>
                <a:lnTo>
                  <a:pt x="0" y="1374612"/>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9" name="Freeform 9"/>
          <p:cNvSpPr/>
          <p:nvPr/>
        </p:nvSpPr>
        <p:spPr>
          <a:xfrm>
            <a:off x="7467601" y="4972078"/>
            <a:ext cx="10427994" cy="5119058"/>
          </a:xfrm>
          <a:custGeom>
            <a:avLst/>
            <a:gdLst/>
            <a:ahLst/>
            <a:cxnLst/>
            <a:rect l="l" t="t" r="r" b="b"/>
            <a:pathLst>
              <a:path w="10052839" h="4947635">
                <a:moveTo>
                  <a:pt x="0" y="0"/>
                </a:moveTo>
                <a:lnTo>
                  <a:pt x="10052839" y="0"/>
                </a:lnTo>
                <a:lnTo>
                  <a:pt x="10052839" y="4947635"/>
                </a:lnTo>
                <a:lnTo>
                  <a:pt x="0" y="4947635"/>
                </a:lnTo>
                <a:lnTo>
                  <a:pt x="0" y="0"/>
                </a:lnTo>
                <a:close/>
              </a:path>
            </a:pathLst>
          </a:custGeom>
          <a:blipFill>
            <a:blip r:embed="rId11"/>
            <a:stretch>
              <a:fillRect/>
            </a:stretch>
          </a:blipFill>
        </p:spPr>
        <p:txBody>
          <a:bodyPr/>
          <a:lstStyle/>
          <a:p>
            <a:endParaRPr lang="en-US"/>
          </a:p>
        </p:txBody>
      </p:sp>
      <p:sp>
        <p:nvSpPr>
          <p:cNvPr id="10" name="TextBox 10"/>
          <p:cNvSpPr txBox="1"/>
          <p:nvPr/>
        </p:nvSpPr>
        <p:spPr>
          <a:xfrm>
            <a:off x="8702003" y="2026001"/>
            <a:ext cx="11279675" cy="1003300"/>
          </a:xfrm>
          <a:prstGeom prst="rect">
            <a:avLst/>
          </a:prstGeom>
        </p:spPr>
        <p:txBody>
          <a:bodyPr lIns="0" tIns="0" rIns="0" bIns="0" rtlCol="0" anchor="t">
            <a:spAutoFit/>
          </a:bodyPr>
          <a:lstStyle/>
          <a:p>
            <a:pPr algn="ctr">
              <a:lnSpc>
                <a:spcPts val="7700"/>
              </a:lnSpc>
            </a:pPr>
            <a:r>
              <a:rPr lang="en-US" sz="7000">
                <a:solidFill>
                  <a:srgbClr val="2E2E2E"/>
                </a:solidFill>
                <a:latin typeface="Cabin"/>
                <a:ea typeface="Cabin"/>
                <a:cs typeface="Cabin"/>
                <a:sym typeface="Cabin"/>
              </a:rPr>
              <a:t>Tiền xử lý dữ liệu</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516</Words>
  <Application>Microsoft Office PowerPoint</Application>
  <PresentationFormat>Custom</PresentationFormat>
  <Paragraphs>60</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Cabin Medium</vt:lpstr>
      <vt:lpstr>Cabin Bold</vt:lpstr>
      <vt:lpstr>Cabin</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Màu Xanh Kem Màu Trắng Nét Nguệch ngoạc Giới thiệu Công ty Bản thuyết trình Kinh doanh</dc:title>
  <cp:lastModifiedBy>2174802010198 - Chu Thị Thanh Tâm - 71K27CNTT08</cp:lastModifiedBy>
  <cp:revision>4</cp:revision>
  <dcterms:created xsi:type="dcterms:W3CDTF">2006-08-16T00:00:00Z</dcterms:created>
  <dcterms:modified xsi:type="dcterms:W3CDTF">2024-07-22T07:42:27Z</dcterms:modified>
  <dc:identifier>DAGLNakV_Ag</dc:identifier>
</cp:coreProperties>
</file>

<file path=docProps/thumbnail.jpeg>
</file>